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98_9F2216CD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23"/>
  </p:notesMasterIdLst>
  <p:sldIdLst>
    <p:sldId id="257" r:id="rId5"/>
    <p:sldId id="400" r:id="rId6"/>
    <p:sldId id="402" r:id="rId7"/>
    <p:sldId id="408" r:id="rId8"/>
    <p:sldId id="396" r:id="rId9"/>
    <p:sldId id="403" r:id="rId10"/>
    <p:sldId id="409" r:id="rId11"/>
    <p:sldId id="397" r:id="rId12"/>
    <p:sldId id="404" r:id="rId13"/>
    <p:sldId id="410" r:id="rId14"/>
    <p:sldId id="398" r:id="rId15"/>
    <p:sldId id="405" r:id="rId16"/>
    <p:sldId id="399" r:id="rId17"/>
    <p:sldId id="406" r:id="rId18"/>
    <p:sldId id="401" r:id="rId19"/>
    <p:sldId id="407" r:id="rId20"/>
    <p:sldId id="411" r:id="rId21"/>
    <p:sldId id="3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A246D-49EF-2F8C-3275-D9C752150E1B}" name="Dieter Tielemans (FOD Economie - SPF Economie)" initials="DT(ESE" userId="S::dieter.tielemans@economie.fgov.be::0e488c0b-8ebe-4062-b504-d033f1bc6ae4" providerId="AD"/>
  <p188:author id="{3C10B590-498D-DDB8-BA00-B57E57702DF8}" name="Camille Collette (FOD Economie - SPF Economie)" initials="CC(ESE" userId="S::camille.collette@economie.fgov.be::27aab046-8744-4abf-a196-73a46cebafec" providerId="AD"/>
  <p188:author id="{F969FE9F-C5F7-0D6A-9D8A-66FDF9709464}" name="Laure Vandevelde (FOD Economie - SPF Economie)" initials="LE" userId="S::laure.vandevelde@economie.fgov.be::36b65ad6-a8c4-4557-9082-08d507974450" providerId="AD"/>
  <p188:author id="{6539FDEF-E99A-37B8-76A2-604094712C95}" name="Chloé Carpiaux (FOD Economie - SPF Economie)" initials="CC(ESE" userId="S::chloe.carpiaux@economie.fgov.be::cdcf460d-f376-4700-9f48-84f022b49f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0F6"/>
    <a:srgbClr val="F6B8AC"/>
    <a:srgbClr val="C9A6E4"/>
    <a:srgbClr val="B0E0E2"/>
    <a:srgbClr val="F5C2AD"/>
    <a:srgbClr val="B6D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omments/modernComment_198_9F2216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14EC14-344F-465F-A171-FD25C9AE3F58}" authorId="{F969FE9F-C5F7-0D6A-9D8A-66FDF9709464}" status="resolved" created="2025-03-24T15:09:30.39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69811405" sldId="408"/>
      <ac:picMk id="3076" creationId="{560E6D97-81DB-665F-588C-98AC7E4591E1}"/>
    </ac:deMkLst>
    <p188:txBody>
      <a:bodyPr/>
      <a:lstStyle/>
      <a:p>
        <a:r>
          <a:rPr lang="en-US"/>
          <a:t>ajouter logo BeCom aussi?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 xmlns="">
          <p223:rxn type="👍">
            <p223:instance time="2025-03-24T15:16:54.803" authorId="{6C6A246D-49EF-2F8C-3275-D9C752150E1B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6AA8D-2385-4E57-ADC0-8D25886D1E01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8BB61-47A4-4D81-9045-B46C18EEE6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6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79451" y="4716661"/>
            <a:ext cx="543559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54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8BB61-47A4-4D81-9045-B46C18EEE63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69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094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918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367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ésen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245426" y="3212976"/>
            <a:ext cx="8137525" cy="2232248"/>
          </a:xfrm>
        </p:spPr>
        <p:txBody>
          <a:bodyPr/>
          <a:lstStyle>
            <a:lvl1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rPr>
              <a:t>Un petit mot de bienvenue.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4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 uni">
    <p:bg>
      <p:bgPr>
        <a:solidFill>
          <a:srgbClr val="D2341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99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2000"/>
            <a:ext cx="2609314" cy="725487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900000" y="6372000"/>
            <a:ext cx="10380576" cy="207282"/>
            <a:chOff x="900000" y="6318062"/>
            <a:chExt cx="10380576" cy="207282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6318062"/>
              <a:ext cx="201185" cy="20728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39" y="6318062"/>
              <a:ext cx="103641" cy="2072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140" y="6318062"/>
              <a:ext cx="249958" cy="20728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558" y="6318062"/>
              <a:ext cx="207282" cy="20728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300" y="6318062"/>
              <a:ext cx="219475" cy="20728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4235" y="6318062"/>
              <a:ext cx="286537" cy="20728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6232" y="6318062"/>
              <a:ext cx="274344" cy="207282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/>
          <p:nvPr userDrawn="1"/>
        </p:nvCxnSpPr>
        <p:spPr>
          <a:xfrm>
            <a:off x="900000" y="6012000"/>
            <a:ext cx="113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48" y="6416970"/>
            <a:ext cx="1076044" cy="201893"/>
          </a:xfrm>
        </p:spPr>
        <p:txBody>
          <a:bodyPr anchor="b" anchorCtr="0"/>
          <a:lstStyle>
            <a:lvl1pPr>
              <a:defRPr sz="900"/>
            </a:lvl1pPr>
          </a:lstStyle>
          <a:p>
            <a:pPr lvl="0"/>
            <a:r>
              <a:rPr lang="en-BE"/>
              <a:t>economie.fgov.be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911715"/>
            <a:ext cx="8740772" cy="56166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BE"/>
              <a:t>Votre prénom et nom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2473378"/>
            <a:ext cx="5400000" cy="0"/>
          </a:xfrm>
          <a:prstGeom prst="line">
            <a:avLst/>
          </a:prstGeom>
          <a:ln>
            <a:solidFill>
              <a:srgbClr val="DF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60" y="2879097"/>
            <a:ext cx="780356" cy="209720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931988" y="2939565"/>
            <a:ext cx="7708784" cy="2273300"/>
          </a:xfrm>
        </p:spPr>
        <p:txBody>
          <a:bodyPr>
            <a:normAutofit/>
          </a:bodyPr>
          <a:lstStyle>
            <a:lvl1pPr>
              <a:spcAft>
                <a:spcPts val="42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BE"/>
              <a:t>Adresse</a:t>
            </a:r>
          </a:p>
          <a:p>
            <a:pPr lvl="0"/>
            <a:r>
              <a:rPr lang="en-BE"/>
              <a:t>prénom.nom@economie.fgov.be</a:t>
            </a:r>
          </a:p>
          <a:p>
            <a:pPr lvl="0"/>
            <a:r>
              <a:rPr lang="en-BE"/>
              <a:t>+32 2 277 00 00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524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575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169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212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590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346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576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50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466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zaakcyberveilig.be/aides-aux-pme/cyberpsycurity-een-speelse-en-meeslepende-bewustwording-van-cyberveiligheid-0" TargetMode="External"/><Relationship Id="rId2" Type="http://schemas.openxmlformats.org/officeDocument/2006/relationships/hyperlink" Target="https://mijnzaakcyberveilig.be/aides-aux-pme/cyberintrigues-serious-gaming-ten-dienste-van-cyberveiligheid-0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hyperlink" Target="https://mijnzaakcyberveilig.be/aides-aux-pme/cyberxp-een-unieke-cyberbeveiligingservaring-voor-kmos-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zaakcyberveilig.be/aides-aux-pme/securemycloud-versterk-de-cyberbeveiliging-van-je-kmo-0" TargetMode="External"/><Relationship Id="rId2" Type="http://schemas.openxmlformats.org/officeDocument/2006/relationships/hyperlink" Target="https://mijnzaakcyberveilig.be/aides-aux-pme/hoofd-de-wolken-de-uitdagingen-van-de-cloud-begrijpe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ijnzaakcyberveilig.be/aides-aux-pme/cyber-challenge-begeleidt-gratis-zelfstandigen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zaakcyberveilig.be/steun-voor-kmos/network-isolation" TargetMode="External"/><Relationship Id="rId2" Type="http://schemas.openxmlformats.org/officeDocument/2006/relationships/hyperlink" Target="https://mijnzaakcyberveilig.be/steun-voor-kmos/light-security-audit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zaakcyberveilig.be/aides-aux-pme/safemyplace-cyberveiligheidsopleiding-met-cyber4smebe-0" TargetMode="External"/><Relationship Id="rId2" Type="http://schemas.openxmlformats.org/officeDocument/2006/relationships/hyperlink" Target="https://mijnzaakcyberveilig.be/aides-aux-pme/becybersafe-helpt-ondernemingen-hun-cyberveiligheid-te-verbeteren-0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yber4sme@economie.fgov.be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zaakcyberveilig.be/steun-voor-kmos/psybersafe-gedragsveranderende-online-cyber-security-training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mijnzaakcyberveilig.be/steun-voor-kmos/learnsecurerepea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mijnzaakcyberveilig.be/steun-voor-kmos/opleiding-cyberweerbaarheid-voor-ondernemer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mijnzaakcyberveilig.be/aides-aux-pme/org2cs-maakt-cyberbeveiliging-toegankelijk" TargetMode="External"/><Relationship Id="rId7" Type="http://schemas.openxmlformats.org/officeDocument/2006/relationships/image" Target="../media/image15.png"/><Relationship Id="rId2" Type="http://schemas.microsoft.com/office/2018/10/relationships/comments" Target="../comments/modernComment_198_9F2216CD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hyperlink" Target="https://mijnzaakcyberveilig.be/steun-voor-kmos/cyber-week" TargetMode="External"/><Relationship Id="rId4" Type="http://schemas.openxmlformats.org/officeDocument/2006/relationships/hyperlink" Target="https://mijnzaakcyberveilig.be/steun-voor-kmos/becybersafe" TargetMode="Externa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mijnzaakcyberveilig.be/aides-aux-pme/bewustmaking-van-perswinkeliers-over-cyberbeveiliging-0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hyperlink" Target="https://mijnzaakcyberveilig.be/steun-voor-kmos/boost-kosteloos-jouw-cybersecurity-traject-voor-verbetering-en-casestudy-gids" TargetMode="External"/><Relationship Id="rId4" Type="http://schemas.openxmlformats.org/officeDocument/2006/relationships/hyperlink" Target="https://mijnzaakcyberveilig.be/steun-voor-kmos/cyberacti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zaakcyberveilig.be/aides-aux-pme/volg-gratis-een-opleiding-cyberveiligheid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mijnzaakcyberveilig.be/aides-aux-pme/bouwunie-helpt-je-om-samen-te-bouwen-aan-je-digitale-veiligheid-0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s://mijnzaakcyberveilig.be/aides-aux-pme/cyberbeveiliging-bouw-samen-met-ons-een-solide-cyberbeveiliging-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zaakcyberveilig.be/steun-voor-kmos/maak-je-bedrijf-bewust-van-cyberveiligheid" TargetMode="External"/><Relationship Id="rId2" Type="http://schemas.openxmlformats.org/officeDocument/2006/relationships/hyperlink" Target="https://mijnzaakcyberveilig.be/steun-voor-kmos/cyber-emergency-coach-een-cyber-serieus-spe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mijnzaakcyberveilig.be/aides-aux-pme/cyberfresque-ontdek-de-wereld-van-cyberbeveiliging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8"/>
          <p:cNvSpPr txBox="1">
            <a:spLocks/>
          </p:cNvSpPr>
          <p:nvPr/>
        </p:nvSpPr>
        <p:spPr>
          <a:xfrm>
            <a:off x="533400" y="1972424"/>
            <a:ext cx="11125200" cy="123675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68758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defRPr>
            </a:lvl1pPr>
          </a:lstStyle>
          <a:p>
            <a:pPr algn="ctr"/>
            <a:r>
              <a:rPr lang="fr-FR" sz="26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Project "</a:t>
            </a:r>
            <a:r>
              <a:rPr lang="fr-FR" sz="26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vergroten</a:t>
            </a:r>
            <a:r>
              <a:rPr lang="fr-FR" sz="26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van de </a:t>
            </a:r>
            <a:r>
              <a:rPr lang="fr-FR" sz="26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cyberweerwaarheid</a:t>
            </a:r>
            <a:r>
              <a:rPr lang="fr-FR" sz="26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van </a:t>
            </a:r>
            <a:r>
              <a:rPr lang="fr-FR" sz="26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kmo's</a:t>
            </a:r>
            <a:r>
              <a:rPr lang="fr-FR" sz="26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en </a:t>
            </a:r>
            <a:r>
              <a:rPr lang="fr-FR" sz="26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zelfstandigen</a:t>
            </a:r>
            <a:r>
              <a:rPr lang="fr-FR" sz="26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" – PRR ID 271</a:t>
            </a:r>
          </a:p>
          <a:p>
            <a:pPr algn="ctr"/>
            <a:endParaRPr lang="fr-FR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algn="ctr"/>
            <a:r>
              <a:rPr lang="en" sz="3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Cyber4SME Market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fr-B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Presentatie</a:t>
            </a:r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van de </a:t>
            </a:r>
            <a:r>
              <a:rPr lang="fr-B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laureaten</a:t>
            </a:r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fr-B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Projectoproep</a:t>
            </a:r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nr. 1 en 2</a:t>
            </a:r>
            <a:endParaRPr lang="en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9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B0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​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Bewustmaking</a:t>
            </a:r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door</a:t>
            </a:r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spel</a:t>
            </a:r>
            <a:endParaRPr lang="fr-BE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63B2BB-6185-5523-949D-70552304AAE5}"/>
              </a:ext>
            </a:extLst>
          </p:cNvPr>
          <p:cNvSpPr txBox="1"/>
          <p:nvPr/>
        </p:nvSpPr>
        <p:spPr>
          <a:xfrm>
            <a:off x="2831508" y="2407494"/>
            <a:ext cx="8490011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CyberIntrigues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Organisatie van grootschalige “</a:t>
            </a:r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Hackference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” rollenspellen en creatie van een “Hacker in </a:t>
            </a:r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Box” mobiel ontsnappings- en bewustmakingsspel.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2"/>
              </a:rPr>
              <a:t>CyberIntrigues</a:t>
            </a:r>
            <a:r>
              <a:rPr lang="fr-BE" sz="1200" dirty="0">
                <a:hlinkClick r:id="rId2"/>
              </a:rPr>
              <a:t>: </a:t>
            </a:r>
            <a:r>
              <a:rPr lang="fr-BE" sz="1200" dirty="0" err="1">
                <a:hlinkClick r:id="rId2"/>
              </a:rPr>
              <a:t>serious</a:t>
            </a:r>
            <a:r>
              <a:rPr lang="fr-BE" sz="1200" dirty="0">
                <a:hlinkClick r:id="rId2"/>
              </a:rPr>
              <a:t> gaming </a:t>
            </a:r>
            <a:r>
              <a:rPr lang="fr-BE" sz="1200" dirty="0" err="1">
                <a:hlinkClick r:id="rId2"/>
              </a:rPr>
              <a:t>ten</a:t>
            </a:r>
            <a:r>
              <a:rPr lang="fr-BE" sz="1200" dirty="0">
                <a:hlinkClick r:id="rId2"/>
              </a:rPr>
              <a:t> </a:t>
            </a:r>
            <a:r>
              <a:rPr lang="fr-BE" sz="1200" dirty="0" err="1">
                <a:hlinkClick r:id="rId2"/>
              </a:rPr>
              <a:t>dienste</a:t>
            </a:r>
            <a:r>
              <a:rPr lang="fr-BE" sz="1200" dirty="0">
                <a:hlinkClick r:id="rId2"/>
              </a:rPr>
              <a:t> van </a:t>
            </a:r>
            <a:r>
              <a:rPr lang="fr-BE" sz="1200" dirty="0" err="1">
                <a:hlinkClick r:id="rId2"/>
              </a:rPr>
              <a:t>cyberveiligheid</a:t>
            </a:r>
            <a:r>
              <a:rPr lang="fr-BE" sz="1200" dirty="0">
                <a:hlinkClick r:id="rId2"/>
              </a:rPr>
              <a:t> | </a:t>
            </a:r>
            <a:r>
              <a:rPr lang="fr-BE" sz="1200" dirty="0" err="1">
                <a:hlinkClick r:id="rId2"/>
              </a:rPr>
              <a:t>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CyberPsycurity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Bewustmaking op een innovatieve en leuke manier, door de vaak verwaarloosde psychologische factor aan te pakken om technische maatregelen te versterken.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3"/>
              </a:rPr>
              <a:t>CyberPsycurity</a:t>
            </a:r>
            <a:r>
              <a:rPr lang="fr-BE" sz="1200" dirty="0">
                <a:hlinkClick r:id="rId3"/>
              </a:rPr>
              <a:t>, </a:t>
            </a:r>
            <a:r>
              <a:rPr lang="fr-BE" sz="1200" dirty="0" err="1">
                <a:hlinkClick r:id="rId3"/>
              </a:rPr>
              <a:t>een</a:t>
            </a:r>
            <a:r>
              <a:rPr lang="fr-BE" sz="1200" dirty="0">
                <a:hlinkClick r:id="rId3"/>
              </a:rPr>
              <a:t> </a:t>
            </a:r>
            <a:r>
              <a:rPr lang="fr-BE" sz="1200" dirty="0" err="1">
                <a:hlinkClick r:id="rId3"/>
              </a:rPr>
              <a:t>speelse</a:t>
            </a:r>
            <a:r>
              <a:rPr lang="fr-BE" sz="1200" dirty="0">
                <a:hlinkClick r:id="rId3"/>
              </a:rPr>
              <a:t> en </a:t>
            </a:r>
            <a:r>
              <a:rPr lang="fr-BE" sz="1200" dirty="0" err="1">
                <a:hlinkClick r:id="rId3"/>
              </a:rPr>
              <a:t>meeslepende</a:t>
            </a:r>
            <a:r>
              <a:rPr lang="fr-BE" sz="1200" dirty="0">
                <a:hlinkClick r:id="rId3"/>
              </a:rPr>
              <a:t> </a:t>
            </a:r>
            <a:r>
              <a:rPr lang="fr-BE" sz="1200" dirty="0" err="1">
                <a:hlinkClick r:id="rId3"/>
              </a:rPr>
              <a:t>bewustwording</a:t>
            </a:r>
            <a:r>
              <a:rPr lang="fr-BE" sz="1200" dirty="0">
                <a:hlinkClick r:id="rId3"/>
              </a:rPr>
              <a:t> van </a:t>
            </a:r>
            <a:r>
              <a:rPr lang="fr-BE" sz="1200" dirty="0" err="1">
                <a:hlinkClick r:id="rId3"/>
              </a:rPr>
              <a:t>cyberveiligheid</a:t>
            </a:r>
            <a:r>
              <a:rPr lang="fr-BE" sz="1200" dirty="0">
                <a:hlinkClick r:id="rId3"/>
              </a:rPr>
              <a:t> | </a:t>
            </a:r>
            <a:r>
              <a:rPr lang="fr-BE" sz="1200" dirty="0" err="1">
                <a:hlinkClick r:id="rId3"/>
              </a:rPr>
              <a:t>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CyberXP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: Herbruikbaar spelplatform en organisatie van interactieve evenementen om mkb-bedrijven bewust te maken van cyberbeveiliging en hen te helpen passende maatregelen te nemen.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4"/>
              </a:rPr>
              <a:t>CyberXP</a:t>
            </a:r>
            <a:r>
              <a:rPr lang="fr-BE" sz="1200" dirty="0">
                <a:hlinkClick r:id="rId4"/>
              </a:rPr>
              <a:t>, </a:t>
            </a:r>
            <a:r>
              <a:rPr lang="fr-BE" sz="1200" dirty="0" err="1">
                <a:hlinkClick r:id="rId4"/>
              </a:rPr>
              <a:t>een</a:t>
            </a:r>
            <a:r>
              <a:rPr lang="fr-BE" sz="1200" dirty="0">
                <a:hlinkClick r:id="rId4"/>
              </a:rPr>
              <a:t> </a:t>
            </a:r>
            <a:r>
              <a:rPr lang="fr-BE" sz="1200" dirty="0" err="1">
                <a:hlinkClick r:id="rId4"/>
              </a:rPr>
              <a:t>unieke</a:t>
            </a:r>
            <a:r>
              <a:rPr lang="fr-BE" sz="1200" dirty="0">
                <a:hlinkClick r:id="rId4"/>
              </a:rPr>
              <a:t> </a:t>
            </a:r>
            <a:r>
              <a:rPr lang="fr-BE" sz="1200" dirty="0" err="1">
                <a:hlinkClick r:id="rId4"/>
              </a:rPr>
              <a:t>cyberbeveiligingservaring</a:t>
            </a:r>
            <a:r>
              <a:rPr lang="fr-BE" sz="1200" dirty="0">
                <a:hlinkClick r:id="rId4"/>
              </a:rPr>
              <a:t> </a:t>
            </a:r>
            <a:r>
              <a:rPr lang="fr-BE" sz="1200" dirty="0" err="1">
                <a:hlinkClick r:id="rId4"/>
              </a:rPr>
              <a:t>voor</a:t>
            </a:r>
            <a:r>
              <a:rPr lang="fr-BE" sz="1200" dirty="0">
                <a:hlinkClick r:id="rId4"/>
              </a:rPr>
              <a:t> </a:t>
            </a:r>
            <a:r>
              <a:rPr lang="fr-BE" sz="1200" dirty="0" err="1">
                <a:hlinkClick r:id="rId4"/>
              </a:rPr>
              <a:t>kmo's</a:t>
            </a:r>
            <a:r>
              <a:rPr lang="fr-BE" sz="1200" dirty="0">
                <a:hlinkClick r:id="rId4"/>
              </a:rPr>
              <a:t> | </a:t>
            </a:r>
            <a:r>
              <a:rPr lang="fr-BE" sz="1200" dirty="0" err="1">
                <a:hlinkClick r:id="rId4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7170" name="Picture 2" descr="Cyber Security Challenge Belgium">
            <a:extLst>
              <a:ext uri="{FF2B5EF4-FFF2-40B4-BE49-F238E27FC236}">
                <a16:creationId xmlns:a16="http://schemas.microsoft.com/office/drawing/2014/main" id="{6F04C67C-F076-853C-ADA3-F2351822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8" y="4984266"/>
            <a:ext cx="2043713" cy="11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A3910C2-AE68-37BE-AA96-228B05ED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3" y="2729672"/>
            <a:ext cx="2540302" cy="15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0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solidFill>
            <a:srgbClr val="C9A6E4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solidFill>
            <a:srgbClr val="C9A6E4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484E8C-4C02-BF1E-F775-DAA8D74EEE51}"/>
              </a:ext>
            </a:extLst>
          </p:cNvPr>
          <p:cNvSpPr txBox="1"/>
          <p:nvPr/>
        </p:nvSpPr>
        <p:spPr>
          <a:xfrm>
            <a:off x="1105964" y="221348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E87244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E87244"/>
                </a:solidFill>
                <a:effectLst/>
                <a:latin typeface="Lato"/>
              </a:rPr>
              <a:t> 2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3B9CA2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3B9CA2"/>
                </a:solidFill>
                <a:effectLst/>
                <a:latin typeface="Lato"/>
              </a:rPr>
              <a:t> 3​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7030A0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7030A0"/>
                </a:solidFill>
                <a:effectLst/>
                <a:latin typeface="Lato"/>
              </a:rPr>
              <a:t> 4​</a:t>
            </a:r>
            <a:endParaRPr lang="fr-BE" sz="600" b="0" i="0" dirty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41B7EA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41B7EA"/>
                </a:solidFill>
                <a:effectLst/>
                <a:latin typeface="Lato"/>
              </a:rPr>
              <a:t> 5​</a:t>
            </a:r>
            <a:endParaRPr lang="fr-BE" sz="600" b="0" i="0" dirty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Categorie</a:t>
            </a:r>
            <a:r>
              <a:rPr lang="fr-BE" sz="1400" b="0" i="0" dirty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 6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E635A6A2-67F0-683A-6ECF-AF0AD8D0B1C4}"/>
              </a:ext>
            </a:extLst>
          </p:cNvPr>
          <p:cNvSpPr/>
          <p:nvPr/>
        </p:nvSpPr>
        <p:spPr>
          <a:xfrm>
            <a:off x="3134245" y="1263172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580FA35C-D7A3-A6EB-499F-BC955F3758D5}"/>
              </a:ext>
            </a:extLst>
          </p:cNvPr>
          <p:cNvSpPr/>
          <p:nvPr/>
        </p:nvSpPr>
        <p:spPr>
          <a:xfrm>
            <a:off x="1694623" y="1264380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3B3EB-691B-9CE1-FE5F-82156D4B6C40}"/>
              </a:ext>
            </a:extLst>
          </p:cNvPr>
          <p:cNvSpPr txBox="1"/>
          <p:nvPr/>
        </p:nvSpPr>
        <p:spPr>
          <a:xfrm>
            <a:off x="1105965" y="143864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5B9F61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5B9F61"/>
                </a:solidFill>
                <a:effectLst/>
                <a:latin typeface="Lato"/>
              </a:rPr>
              <a:t> 1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20079A-9294-B767-C04D-98C50DE24B66}"/>
              </a:ext>
            </a:extLst>
          </p:cNvPr>
          <p:cNvSpPr txBox="1"/>
          <p:nvPr/>
        </p:nvSpPr>
        <p:spPr>
          <a:xfrm>
            <a:off x="3715671" y="1425968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O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pleiding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informatie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5D9E4-B882-57A4-EF7D-96219D8A4F73}"/>
              </a:ext>
            </a:extLst>
          </p:cNvPr>
          <p:cNvSpPr txBox="1"/>
          <p:nvPr/>
        </p:nvSpPr>
        <p:spPr>
          <a:xfrm>
            <a:off x="3715671" y="2213367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Sectoraal</a:t>
            </a:r>
            <a:r>
              <a:rPr lang="en-US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bewustzijn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Bewustmaking door spel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Bewustmaking</a:t>
            </a:r>
            <a:r>
              <a:rPr lang="en-US" sz="1400" dirty="0">
                <a:latin typeface="Lato"/>
                <a:ea typeface="Lato"/>
                <a:cs typeface="Lato"/>
              </a:rPr>
              <a:t> over de Cloud</a:t>
            </a:r>
            <a:endParaRPr lang="nl-BE" sz="1400" b="0" dirty="0"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Financiële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steun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30990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dirty="0">
                <a:latin typeface="Lato"/>
                <a:ea typeface="Lato"/>
                <a:cs typeface="Lato"/>
              </a:rPr>
              <a:t>Audit, persoonlijke ondersteuning en verbetering van interne cyberbeveiliging 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57ADE080-8653-BB62-D0C6-A730B6253D60}"/>
              </a:ext>
            </a:extLst>
          </p:cNvPr>
          <p:cNvSpPr/>
          <p:nvPr/>
        </p:nvSpPr>
        <p:spPr>
          <a:xfrm>
            <a:off x="1694622" y="203915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1EE61BCE-3EFE-D936-473F-E730705FEA57}"/>
              </a:ext>
            </a:extLst>
          </p:cNvPr>
          <p:cNvSpPr/>
          <p:nvPr/>
        </p:nvSpPr>
        <p:spPr>
          <a:xfrm>
            <a:off x="3134245" y="204109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8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C9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fr-BE" sz="3200" dirty="0">
                <a:latin typeface="Lato"/>
                <a:ea typeface="Lato"/>
                <a:cs typeface="Lato"/>
              </a:rPr>
              <a:t>4. </a:t>
            </a:r>
            <a:r>
              <a:rPr lang="fr-BE" sz="3200" dirty="0" err="1">
                <a:latin typeface="Lato"/>
                <a:ea typeface="Lato"/>
                <a:cs typeface="Lato"/>
              </a:rPr>
              <a:t>Bewustmaking</a:t>
            </a:r>
            <a:r>
              <a:rPr lang="fr-BE" sz="3200" dirty="0">
                <a:latin typeface="Lato"/>
                <a:ea typeface="Lato"/>
                <a:cs typeface="Lato"/>
              </a:rPr>
              <a:t> over de Cloud</a:t>
            </a:r>
          </a:p>
          <a:p>
            <a:pPr fontAlgn="base"/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86AE4B1-62BB-7A1C-097C-C0A52CCA295C}"/>
              </a:ext>
            </a:extLst>
          </p:cNvPr>
          <p:cNvSpPr txBox="1"/>
          <p:nvPr/>
        </p:nvSpPr>
        <p:spPr>
          <a:xfrm>
            <a:off x="3105150" y="2977861"/>
            <a:ext cx="8677273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Hoofd in de Wolken : Gids voor een veilige en efficiënte Cloud via virtuele activiteiten, ondersteund door podcasts, trainingssessies en speed-dating.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nl-NL" sz="1200" dirty="0">
                <a:hlinkClick r:id="rId2"/>
              </a:rPr>
              <a:t>Hoofd in de Wolken: de uitdagingen van de </a:t>
            </a:r>
            <a:r>
              <a:rPr lang="nl-NL" sz="1200" dirty="0" err="1">
                <a:hlinkClick r:id="rId2"/>
              </a:rPr>
              <a:t>cloud</a:t>
            </a:r>
            <a:r>
              <a:rPr lang="nl-NL" sz="1200" dirty="0">
                <a:hlinkClick r:id="rId2"/>
              </a:rPr>
              <a:t> begrijpen | 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SecureMyCloud</a:t>
            </a:r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: Ondersteuning bij de overstap naar de Cloud door bewustmaking van de voordelen en risico’s, met een slimme assistent, korte video's en opvolging door een expert.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fr-BE" sz="1200" dirty="0" err="1">
                <a:hlinkClick r:id="rId3"/>
              </a:rPr>
              <a:t>SecureMyCloud</a:t>
            </a:r>
            <a:r>
              <a:rPr lang="fr-BE" sz="1200" dirty="0">
                <a:hlinkClick r:id="rId3"/>
              </a:rPr>
              <a:t>: </a:t>
            </a:r>
            <a:r>
              <a:rPr lang="fr-BE" sz="1200" dirty="0" err="1">
                <a:hlinkClick r:id="rId3"/>
              </a:rPr>
              <a:t>versterk</a:t>
            </a:r>
            <a:r>
              <a:rPr lang="fr-BE" sz="1200" dirty="0">
                <a:hlinkClick r:id="rId3"/>
              </a:rPr>
              <a:t> de </a:t>
            </a:r>
            <a:r>
              <a:rPr lang="fr-BE" sz="1200" dirty="0" err="1">
                <a:hlinkClick r:id="rId3"/>
              </a:rPr>
              <a:t>cyberbeveiliging</a:t>
            </a:r>
            <a:r>
              <a:rPr lang="fr-BE" sz="1200" dirty="0">
                <a:hlinkClick r:id="rId3"/>
              </a:rPr>
              <a:t> van je </a:t>
            </a:r>
            <a:r>
              <a:rPr lang="fr-BE" sz="1200" dirty="0" err="1">
                <a:hlinkClick r:id="rId3"/>
              </a:rPr>
              <a:t>kmo</a:t>
            </a:r>
            <a:r>
              <a:rPr lang="fr-BE" sz="1200" dirty="0">
                <a:hlinkClick r:id="rId3"/>
              </a:rPr>
              <a:t> | </a:t>
            </a:r>
            <a:r>
              <a:rPr lang="fr-BE" sz="1200" dirty="0" err="1">
                <a:hlinkClick r:id="rId3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5130B-9E54-3BA3-56CF-6B412DD4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4" y="2421309"/>
            <a:ext cx="2883181" cy="17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ffres d'emploi - Join HeadMind Partners">
            <a:extLst>
              <a:ext uri="{FF2B5EF4-FFF2-40B4-BE49-F238E27FC236}">
                <a16:creationId xmlns:a16="http://schemas.microsoft.com/office/drawing/2014/main" id="{75550EDB-D85E-6720-D910-17BD79C6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161"/>
            <a:ext cx="3105150" cy="6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0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solidFill>
            <a:srgbClr val="B0E0F6"/>
          </a:solidFill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solidFill>
            <a:srgbClr val="B0E0F6"/>
          </a:solidFill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484E8C-4C02-BF1E-F775-DAA8D74EEE51}"/>
              </a:ext>
            </a:extLst>
          </p:cNvPr>
          <p:cNvSpPr txBox="1"/>
          <p:nvPr/>
        </p:nvSpPr>
        <p:spPr>
          <a:xfrm>
            <a:off x="1105964" y="221348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E87244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E87244"/>
                </a:solidFill>
                <a:effectLst/>
                <a:latin typeface="Lato"/>
              </a:rPr>
              <a:t> 2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3B9CA2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3B9CA2"/>
                </a:solidFill>
                <a:effectLst/>
                <a:latin typeface="Lato"/>
              </a:rPr>
              <a:t> 3​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7030A0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7030A0"/>
                </a:solidFill>
                <a:effectLst/>
                <a:latin typeface="Lato"/>
              </a:rPr>
              <a:t> 4</a:t>
            </a:r>
            <a:r>
              <a:rPr lang="fr-BE" b="0" i="0" dirty="0">
                <a:solidFill>
                  <a:srgbClr val="7030A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41B7EA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41B7EA"/>
                </a:solidFill>
                <a:effectLst/>
                <a:latin typeface="Lato"/>
              </a:rPr>
              <a:t> 5​</a:t>
            </a:r>
            <a:endParaRPr lang="fr-BE" sz="600" b="0" i="0" dirty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Categorie</a:t>
            </a:r>
            <a:r>
              <a:rPr lang="fr-BE" sz="1400" b="0" i="0" dirty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 6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E635A6A2-67F0-683A-6ECF-AF0AD8D0B1C4}"/>
              </a:ext>
            </a:extLst>
          </p:cNvPr>
          <p:cNvSpPr/>
          <p:nvPr/>
        </p:nvSpPr>
        <p:spPr>
          <a:xfrm>
            <a:off x="3134245" y="1263172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580FA35C-D7A3-A6EB-499F-BC955F3758D5}"/>
              </a:ext>
            </a:extLst>
          </p:cNvPr>
          <p:cNvSpPr/>
          <p:nvPr/>
        </p:nvSpPr>
        <p:spPr>
          <a:xfrm>
            <a:off x="1694623" y="1264380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3B3EB-691B-9CE1-FE5F-82156D4B6C40}"/>
              </a:ext>
            </a:extLst>
          </p:cNvPr>
          <p:cNvSpPr txBox="1"/>
          <p:nvPr/>
        </p:nvSpPr>
        <p:spPr>
          <a:xfrm>
            <a:off x="1105965" y="143864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5B9F61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5B9F61"/>
                </a:solidFill>
                <a:effectLst/>
                <a:latin typeface="Lato"/>
              </a:rPr>
              <a:t> 1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20079A-9294-B767-C04D-98C50DE24B66}"/>
              </a:ext>
            </a:extLst>
          </p:cNvPr>
          <p:cNvSpPr txBox="1"/>
          <p:nvPr/>
        </p:nvSpPr>
        <p:spPr>
          <a:xfrm>
            <a:off x="3715671" y="1425968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O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pleiding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informatie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5D9E4-B882-57A4-EF7D-96219D8A4F73}"/>
              </a:ext>
            </a:extLst>
          </p:cNvPr>
          <p:cNvSpPr txBox="1"/>
          <p:nvPr/>
        </p:nvSpPr>
        <p:spPr>
          <a:xfrm>
            <a:off x="3715671" y="2213367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Sectoraal</a:t>
            </a:r>
            <a:r>
              <a:rPr lang="en-US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bewustzijn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​Bewustmaking door spel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Bewustmaking</a:t>
            </a:r>
            <a:r>
              <a:rPr lang="en-US" sz="1400" dirty="0">
                <a:latin typeface="Lato"/>
                <a:ea typeface="Lato"/>
                <a:cs typeface="Lato"/>
              </a:rPr>
              <a:t> over de 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Cloud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Financiële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steun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23706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dirty="0">
                <a:latin typeface="Lato"/>
                <a:ea typeface="Lato"/>
                <a:cs typeface="Lato"/>
              </a:rPr>
              <a:t>Audit, persoonlijke ondersteuning en verbetering van interne cyberbeveiliging 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57ADE080-8653-BB62-D0C6-A730B6253D60}"/>
              </a:ext>
            </a:extLst>
          </p:cNvPr>
          <p:cNvSpPr/>
          <p:nvPr/>
        </p:nvSpPr>
        <p:spPr>
          <a:xfrm>
            <a:off x="1694622" y="203915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1EE61BCE-3EFE-D936-473F-E730705FEA57}"/>
              </a:ext>
            </a:extLst>
          </p:cNvPr>
          <p:cNvSpPr/>
          <p:nvPr/>
        </p:nvSpPr>
        <p:spPr>
          <a:xfrm>
            <a:off x="3134245" y="204109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9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B0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Financiële</a:t>
            </a:r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steun</a:t>
            </a:r>
            <a:endParaRPr lang="fr-BE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C24D83E-D964-7621-0B02-C15DD8524E63}"/>
              </a:ext>
            </a:extLst>
          </p:cNvPr>
          <p:cNvSpPr txBox="1"/>
          <p:nvPr/>
        </p:nvSpPr>
        <p:spPr>
          <a:xfrm>
            <a:off x="3283017" y="2797348"/>
            <a:ext cx="8581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 Challenge: ondersteunt zelfstandige bedrijven in hun cyberweerbaarheid na een cyberscan, in zes fasen, met speciale aandacht voor het vinden van subsidies die zijn afgestemd op de behoeften van bedrijven.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nl-NL" sz="1200" dirty="0">
                <a:hlinkClick r:id="rId2"/>
              </a:rPr>
              <a:t>Cyber Challenge begeleidt gratis zelfstandigen | 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4" descr="Syndicat Neutre pour Indépendants (SNI) | hub.info">
            <a:extLst>
              <a:ext uri="{FF2B5EF4-FFF2-40B4-BE49-F238E27FC236}">
                <a16:creationId xmlns:a16="http://schemas.microsoft.com/office/drawing/2014/main" id="{26F1623C-D17C-42FF-1537-3300A4341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6" y="2586630"/>
            <a:ext cx="2413369" cy="10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9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solidFill>
            <a:srgbClr val="F6B8AC"/>
          </a:solidFill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solidFill>
            <a:srgbClr val="F6B8AC"/>
          </a:solidFill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484E8C-4C02-BF1E-F775-DAA8D74EEE51}"/>
              </a:ext>
            </a:extLst>
          </p:cNvPr>
          <p:cNvSpPr txBox="1"/>
          <p:nvPr/>
        </p:nvSpPr>
        <p:spPr>
          <a:xfrm>
            <a:off x="1105964" y="221348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E87244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E87244"/>
                </a:solidFill>
                <a:effectLst/>
                <a:latin typeface="Lato"/>
              </a:rPr>
              <a:t> 2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3B9CA2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3B9CA2"/>
                </a:solidFill>
                <a:effectLst/>
                <a:latin typeface="Lato"/>
              </a:rPr>
              <a:t> 3​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7030A0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7030A0"/>
                </a:solidFill>
                <a:effectLst/>
                <a:latin typeface="Lato"/>
              </a:rPr>
              <a:t> 4​</a:t>
            </a:r>
            <a:endParaRPr lang="fr-BE" sz="600" b="0" i="0" dirty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41B7EA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41B7EA"/>
                </a:solidFill>
                <a:effectLst/>
                <a:latin typeface="Lato"/>
              </a:rPr>
              <a:t> 5​</a:t>
            </a:r>
            <a:endParaRPr lang="fr-BE" sz="600" b="0" i="0" dirty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Categorie</a:t>
            </a:r>
            <a:r>
              <a:rPr lang="fr-BE" sz="1400" b="0" i="0" dirty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 6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E635A6A2-67F0-683A-6ECF-AF0AD8D0B1C4}"/>
              </a:ext>
            </a:extLst>
          </p:cNvPr>
          <p:cNvSpPr/>
          <p:nvPr/>
        </p:nvSpPr>
        <p:spPr>
          <a:xfrm>
            <a:off x="3134245" y="1263172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580FA35C-D7A3-A6EB-499F-BC955F3758D5}"/>
              </a:ext>
            </a:extLst>
          </p:cNvPr>
          <p:cNvSpPr/>
          <p:nvPr/>
        </p:nvSpPr>
        <p:spPr>
          <a:xfrm>
            <a:off x="1694623" y="1264380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3B3EB-691B-9CE1-FE5F-82156D4B6C40}"/>
              </a:ext>
            </a:extLst>
          </p:cNvPr>
          <p:cNvSpPr txBox="1"/>
          <p:nvPr/>
        </p:nvSpPr>
        <p:spPr>
          <a:xfrm>
            <a:off x="1105965" y="143864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5B9F61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5B9F61"/>
                </a:solidFill>
                <a:effectLst/>
                <a:latin typeface="Lato"/>
              </a:rPr>
              <a:t> 1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20079A-9294-B767-C04D-98C50DE24B66}"/>
              </a:ext>
            </a:extLst>
          </p:cNvPr>
          <p:cNvSpPr txBox="1"/>
          <p:nvPr/>
        </p:nvSpPr>
        <p:spPr>
          <a:xfrm>
            <a:off x="3715671" y="1425968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O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pleiding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informatie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5D9E4-B882-57A4-EF7D-96219D8A4F73}"/>
              </a:ext>
            </a:extLst>
          </p:cNvPr>
          <p:cNvSpPr txBox="1"/>
          <p:nvPr/>
        </p:nvSpPr>
        <p:spPr>
          <a:xfrm>
            <a:off x="3715671" y="2213367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Sectoraal</a:t>
            </a:r>
            <a:r>
              <a:rPr lang="en-US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bewustzijn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​Bewustmaking door spel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Bewustmaking</a:t>
            </a:r>
            <a:r>
              <a:rPr lang="en-US" sz="1400" dirty="0">
                <a:latin typeface="Lato"/>
                <a:ea typeface="Lato"/>
                <a:cs typeface="Lato"/>
              </a:rPr>
              <a:t> over de 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Cloud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Financiële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steun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23706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dirty="0">
                <a:latin typeface="Lato"/>
                <a:ea typeface="Lato"/>
                <a:cs typeface="Lato"/>
              </a:rPr>
              <a:t>Audit, persoonlijke ondersteuning en verbetering van interne cyberbeveiliging 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57ADE080-8653-BB62-D0C6-A730B6253D60}"/>
              </a:ext>
            </a:extLst>
          </p:cNvPr>
          <p:cNvSpPr/>
          <p:nvPr/>
        </p:nvSpPr>
        <p:spPr>
          <a:xfrm>
            <a:off x="1694622" y="203915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1EE61BCE-3EFE-D936-473F-E730705FEA57}"/>
              </a:ext>
            </a:extLst>
          </p:cNvPr>
          <p:cNvSpPr/>
          <p:nvPr/>
        </p:nvSpPr>
        <p:spPr>
          <a:xfrm>
            <a:off x="3134245" y="204109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2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F6B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7" y="754651"/>
            <a:ext cx="11864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 Audit, </a:t>
            </a:r>
            <a:r>
              <a:rPr lang="fr-BE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persoonlijke</a:t>
            </a:r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ondersteuning</a:t>
            </a:r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 </a:t>
            </a:r>
            <a:r>
              <a:rPr lang="fr-BE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verbetering</a:t>
            </a:r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van interne </a:t>
            </a:r>
            <a:r>
              <a:rPr lang="fr-BE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cyberbeveiliging</a:t>
            </a:r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fontAlgn="base"/>
            <a:r>
              <a:rPr lang="fr-BE" sz="1400" b="0" dirty="0">
                <a:effectLst/>
                <a:latin typeface="Lato"/>
              </a:rPr>
              <a:t>​</a:t>
            </a:r>
            <a:endParaRPr lang="fr-BE" sz="800" b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DE5B3B-FC30-16D3-0195-3894BBC01FB4}"/>
              </a:ext>
            </a:extLst>
          </p:cNvPr>
          <p:cNvSpPr txBox="1"/>
          <p:nvPr/>
        </p:nvSpPr>
        <p:spPr>
          <a:xfrm>
            <a:off x="2858425" y="2410030"/>
            <a:ext cx="8872873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Light security audit : Toepassing van ethisch hacken om kwetsbaarheden in de cyberbeveiliging te identificeren, met als resultaat een rapport vol oplossingen, een actieplan en een opvolganalyse.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hlinkClick r:id="rId2"/>
              </a:rPr>
              <a:t>Light </a:t>
            </a:r>
            <a:r>
              <a:rPr lang="fr-BE" sz="1200" dirty="0" err="1">
                <a:hlinkClick r:id="rId2"/>
              </a:rPr>
              <a:t>security</a:t>
            </a:r>
            <a:r>
              <a:rPr lang="fr-BE" sz="1200" dirty="0">
                <a:hlinkClick r:id="rId2"/>
              </a:rPr>
              <a:t> audit | </a:t>
            </a:r>
            <a:r>
              <a:rPr lang="fr-BE" sz="1200" dirty="0" err="1">
                <a:hlinkClick r:id="rId2"/>
              </a:rPr>
              <a:t>cybersecurity</a:t>
            </a:r>
            <a:r>
              <a:rPr lang="nl-NL" sz="1200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</a:t>
            </a: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Network </a:t>
            </a:r>
            <a:r>
              <a:rPr lang="nl-NL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Isolation</a:t>
            </a:r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: Voorstel voor een optimaal netwerkbeveiligingsplatform zonder hoge hardware-kosten, door het zero-trustprincipe toe te passen: elke gebruiker en elk apparaat verifiëren.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3"/>
              </a:rPr>
              <a:t>Network Isolation | </a:t>
            </a:r>
            <a:r>
              <a:rPr lang="fr-BE" sz="1200" dirty="0" err="1">
                <a:hlinkClick r:id="rId3"/>
              </a:rPr>
              <a:t>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Compleet verbeteringsproces voor cyberbeveiliging van kmo’s in drie stappen: evaluatie, bescherming en advies; met praktische tools en strategieën voor een langdurige impact.</a:t>
            </a:r>
            <a:endParaRPr lang="fr-BE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DCE69A-6B61-BDD3-86D1-762AEFA05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02" y="5203304"/>
            <a:ext cx="2158868" cy="771753"/>
          </a:xfrm>
          <a:prstGeom prst="rect">
            <a:avLst/>
          </a:prstGeom>
        </p:spPr>
      </p:pic>
      <p:pic>
        <p:nvPicPr>
          <p:cNvPr id="8194" name="Picture 2" descr="Jimber | Ondernemend Waasmunster">
            <a:extLst>
              <a:ext uri="{FF2B5EF4-FFF2-40B4-BE49-F238E27FC236}">
                <a16:creationId xmlns:a16="http://schemas.microsoft.com/office/drawing/2014/main" id="{F614BB40-B0B4-F7F6-D193-6603A58F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2" y="3229958"/>
            <a:ext cx="2244593" cy="4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5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F6B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7" y="754651"/>
            <a:ext cx="11864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 Audit, </a:t>
            </a:r>
            <a:r>
              <a:rPr lang="fr-BE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persoonlijke</a:t>
            </a:r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ondersteuning</a:t>
            </a:r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 </a:t>
            </a:r>
            <a:r>
              <a:rPr lang="fr-BE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verbetering</a:t>
            </a:r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van interne </a:t>
            </a:r>
            <a:r>
              <a:rPr lang="fr-BE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cyberbeveiliging</a:t>
            </a:r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fontAlgn="base"/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654B5D-F57B-DF40-B348-EB6CE67A3D76}"/>
              </a:ext>
            </a:extLst>
          </p:cNvPr>
          <p:cNvSpPr txBox="1"/>
          <p:nvPr/>
        </p:nvSpPr>
        <p:spPr>
          <a:xfrm>
            <a:off x="3272602" y="2669577"/>
            <a:ext cx="8433623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BeCyberSafe</a:t>
            </a:r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: Project gebaseerd op bestaande aanbiedingen, met een analyse van het niveau van cyberbeveiliging (“</a:t>
            </a:r>
            <a:r>
              <a:rPr lang="nl-NL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freemium</a:t>
            </a:r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scan”), hulpmiddelen voor verbetering, op maat gemaakt advies en </a:t>
            </a:r>
            <a:r>
              <a:rPr lang="nl-NL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webinars</a:t>
            </a:r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2"/>
              </a:rPr>
              <a:t>BeCyberSafe</a:t>
            </a:r>
            <a:r>
              <a:rPr lang="fr-BE" sz="1200" dirty="0">
                <a:hlinkClick r:id="rId2"/>
              </a:rPr>
              <a:t> </a:t>
            </a:r>
            <a:r>
              <a:rPr lang="fr-BE" sz="1200" dirty="0" err="1">
                <a:hlinkClick r:id="rId2"/>
              </a:rPr>
              <a:t>helpt</a:t>
            </a:r>
            <a:r>
              <a:rPr lang="fr-BE" sz="1200" dirty="0">
                <a:hlinkClick r:id="rId2"/>
              </a:rPr>
              <a:t> </a:t>
            </a:r>
            <a:r>
              <a:rPr lang="fr-BE" sz="1200" dirty="0" err="1">
                <a:hlinkClick r:id="rId2"/>
              </a:rPr>
              <a:t>ondernemingen</a:t>
            </a:r>
            <a:r>
              <a:rPr lang="fr-BE" sz="1200" dirty="0">
                <a:hlinkClick r:id="rId2"/>
              </a:rPr>
              <a:t> hun </a:t>
            </a:r>
            <a:r>
              <a:rPr lang="fr-BE" sz="1200" dirty="0" err="1">
                <a:hlinkClick r:id="rId2"/>
              </a:rPr>
              <a:t>cyberveiligheid</a:t>
            </a:r>
            <a:r>
              <a:rPr lang="fr-BE" sz="1200" dirty="0">
                <a:hlinkClick r:id="rId2"/>
              </a:rPr>
              <a:t> te </a:t>
            </a:r>
            <a:r>
              <a:rPr lang="fr-BE" sz="1200" dirty="0" err="1">
                <a:hlinkClick r:id="rId2"/>
              </a:rPr>
              <a:t>verbeteren</a:t>
            </a:r>
            <a:r>
              <a:rPr lang="fr-BE" sz="1200" dirty="0">
                <a:hlinkClick r:id="rId2"/>
              </a:rPr>
              <a:t> | </a:t>
            </a:r>
            <a:r>
              <a:rPr lang="fr-BE" sz="1200" dirty="0" err="1">
                <a:hlinkClick r:id="rId2"/>
              </a:rPr>
              <a:t>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SafeMyPlace</a:t>
            </a:r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: Cybersecuritydiagnose en gepersonaliseerde herstelmaatregelen, in vijf fasen: behoeftebepaling, diagnose, beantwoording van vragen, gesprek met een consultant en opvolging.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   </a:t>
            </a:r>
            <a:r>
              <a:rPr lang="fr-BE" sz="1200" dirty="0" err="1">
                <a:hlinkClick r:id="rId3"/>
              </a:rPr>
              <a:t>SafeMyPlace</a:t>
            </a:r>
            <a:r>
              <a:rPr lang="fr-BE" sz="1200" dirty="0">
                <a:hlinkClick r:id="rId3"/>
              </a:rPr>
              <a:t>: </a:t>
            </a:r>
            <a:r>
              <a:rPr lang="fr-BE" sz="1200" dirty="0" err="1">
                <a:hlinkClick r:id="rId3"/>
              </a:rPr>
              <a:t>cyberveiligheidsopleiding</a:t>
            </a:r>
            <a:r>
              <a:rPr lang="fr-BE" sz="1200" dirty="0">
                <a:hlinkClick r:id="rId3"/>
              </a:rPr>
              <a:t> met Cyber4sme.be | </a:t>
            </a:r>
            <a:r>
              <a:rPr lang="fr-BE" sz="1200" dirty="0" err="1">
                <a:hlinkClick r:id="rId3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pic>
        <p:nvPicPr>
          <p:cNvPr id="3" name="Picture 4" descr="Offres d'emploi - Join HeadMind Partners">
            <a:extLst>
              <a:ext uri="{FF2B5EF4-FFF2-40B4-BE49-F238E27FC236}">
                <a16:creationId xmlns:a16="http://schemas.microsoft.com/office/drawing/2014/main" id="{ECE0511B-EDD7-CA04-73F9-9BCF78B2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9915"/>
            <a:ext cx="3272602" cy="69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yndicat Neutre pour Indépendants (SNI) | hub.info">
            <a:extLst>
              <a:ext uri="{FF2B5EF4-FFF2-40B4-BE49-F238E27FC236}">
                <a16:creationId xmlns:a16="http://schemas.microsoft.com/office/drawing/2014/main" id="{47FA22FB-E810-242A-CD5E-020828F3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8" y="3160863"/>
            <a:ext cx="1752652" cy="7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com">
            <a:extLst>
              <a:ext uri="{FF2B5EF4-FFF2-40B4-BE49-F238E27FC236}">
                <a16:creationId xmlns:a16="http://schemas.microsoft.com/office/drawing/2014/main" id="{0CA18527-5A48-FEF9-D26A-EF82C688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6" y="2551806"/>
            <a:ext cx="1562296" cy="5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5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57C3722-46F6-D59E-7C4B-4AE064EF04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06BD4F-DD93-4F9F-70B5-20CD13542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12" y="1929644"/>
            <a:ext cx="5381625" cy="5616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nl-NL" dirty="0">
                <a:solidFill>
                  <a:srgbClr val="C00000"/>
                </a:solidFill>
              </a:rPr>
              <a:t>Neem contact met ons op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797C14-1C7F-C5B7-ECAC-0B0ADE5E7159}"/>
              </a:ext>
            </a:extLst>
          </p:cNvPr>
          <p:cNvSpPr txBox="1"/>
          <p:nvPr/>
        </p:nvSpPr>
        <p:spPr>
          <a:xfrm>
            <a:off x="1793289" y="2812476"/>
            <a:ext cx="8049958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Departement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Europe en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Ondernemerschap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– </a:t>
            </a:r>
            <a:r>
              <a:rPr lang="fr-FR" dirty="0" err="1">
                <a:solidFill>
                  <a:prstClr val="black"/>
                </a:solidFill>
              </a:rPr>
              <a:t>Dienst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Europa en International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nl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Algemene Directie K.M.O.-Beleid</a:t>
            </a:r>
            <a:r>
              <a:rPr lang="fr-BE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– FOD Economie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5DB0996-7355-0B8A-A91D-71239509B2E0}"/>
              </a:ext>
            </a:extLst>
          </p:cNvPr>
          <p:cNvSpPr txBox="1"/>
          <p:nvPr/>
        </p:nvSpPr>
        <p:spPr>
          <a:xfrm>
            <a:off x="1793289" y="3758988"/>
            <a:ext cx="635641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cyber4sme@economie.fgov.be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4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C484E8C-4C02-BF1E-F775-DAA8D74EEE51}"/>
              </a:ext>
            </a:extLst>
          </p:cNvPr>
          <p:cNvSpPr txBox="1"/>
          <p:nvPr/>
        </p:nvSpPr>
        <p:spPr>
          <a:xfrm>
            <a:off x="1105964" y="221348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E87244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E87244"/>
                </a:solidFill>
                <a:effectLst/>
                <a:latin typeface="Lato"/>
              </a:rPr>
              <a:t> 2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3B9CA2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3B9CA2"/>
                </a:solidFill>
                <a:effectLst/>
                <a:latin typeface="Lato"/>
              </a:rPr>
              <a:t> 3​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7030A0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7030A0"/>
                </a:solidFill>
                <a:effectLst/>
                <a:latin typeface="Lato"/>
              </a:rPr>
              <a:t> 4​</a:t>
            </a:r>
            <a:endParaRPr lang="fr-BE" sz="600" b="0" i="0" dirty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41B7EA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41B7EA"/>
                </a:solidFill>
                <a:effectLst/>
                <a:latin typeface="Lato"/>
              </a:rPr>
              <a:t> 5​</a:t>
            </a:r>
            <a:endParaRPr lang="fr-BE" sz="600" b="0" i="0" dirty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Categorie</a:t>
            </a:r>
            <a:r>
              <a:rPr lang="fr-BE" sz="1400" b="0" i="0" dirty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 6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9BA6DC0-FF65-B575-6367-FA5B3B7C9FC2}"/>
              </a:ext>
            </a:extLst>
          </p:cNvPr>
          <p:cNvGrpSpPr/>
          <p:nvPr/>
        </p:nvGrpSpPr>
        <p:grpSpPr>
          <a:xfrm>
            <a:off x="1105965" y="1263172"/>
            <a:ext cx="9936683" cy="647874"/>
            <a:chOff x="1105965" y="1263172"/>
            <a:chExt cx="9936683" cy="647874"/>
          </a:xfrm>
        </p:grpSpPr>
        <p:sp>
          <p:nvSpPr>
            <p:cNvPr id="18" name="Flèche : chevron 17">
              <a:extLst>
                <a:ext uri="{FF2B5EF4-FFF2-40B4-BE49-F238E27FC236}">
                  <a16:creationId xmlns:a16="http://schemas.microsoft.com/office/drawing/2014/main" id="{E635A6A2-67F0-683A-6ECF-AF0AD8D0B1C4}"/>
                </a:ext>
              </a:extLst>
            </p:cNvPr>
            <p:cNvSpPr/>
            <p:nvPr/>
          </p:nvSpPr>
          <p:spPr>
            <a:xfrm>
              <a:off x="3134245" y="1263172"/>
              <a:ext cx="7908403" cy="646666"/>
            </a:xfrm>
            <a:prstGeom prst="chevron">
              <a:avLst/>
            </a:prstGeom>
            <a:solidFill>
              <a:srgbClr val="B6D4B9"/>
            </a:solidFill>
            <a:ln w="9525" cap="flat" cmpd="sng" algn="ctr">
              <a:solidFill>
                <a:srgbClr val="5B9F6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17" name="Flèche : pentagone 16">
              <a:extLst>
                <a:ext uri="{FF2B5EF4-FFF2-40B4-BE49-F238E27FC236}">
                  <a16:creationId xmlns:a16="http://schemas.microsoft.com/office/drawing/2014/main" id="{580FA35C-D7A3-A6EB-499F-BC955F3758D5}"/>
                </a:ext>
              </a:extLst>
            </p:cNvPr>
            <p:cNvSpPr/>
            <p:nvPr/>
          </p:nvSpPr>
          <p:spPr>
            <a:xfrm>
              <a:off x="1694623" y="1264380"/>
              <a:ext cx="1291473" cy="646666"/>
            </a:xfrm>
            <a:prstGeom prst="homePlate">
              <a:avLst/>
            </a:prstGeom>
            <a:solidFill>
              <a:srgbClr val="B6D4B9"/>
            </a:solidFill>
            <a:ln w="9525" cap="flat" cmpd="sng" algn="ctr">
              <a:solidFill>
                <a:srgbClr val="5B9F6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273B3EB-691B-9CE1-FE5F-82156D4B6C40}"/>
                </a:ext>
              </a:extLst>
            </p:cNvPr>
            <p:cNvSpPr txBox="1"/>
            <p:nvPr/>
          </p:nvSpPr>
          <p:spPr>
            <a:xfrm>
              <a:off x="1105965" y="1438649"/>
              <a:ext cx="2318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fr-BE" sz="1400" b="0" i="0" dirty="0" err="1">
                  <a:solidFill>
                    <a:srgbClr val="5B9F61"/>
                  </a:solidFill>
                  <a:effectLst/>
                  <a:latin typeface="Lato"/>
                </a:rPr>
                <a:t>Categorie</a:t>
              </a:r>
              <a:r>
                <a:rPr lang="fr-BE" sz="1400" b="0" i="0" dirty="0">
                  <a:solidFill>
                    <a:srgbClr val="5B9F61"/>
                  </a:solidFill>
                  <a:effectLst/>
                  <a:latin typeface="Lato"/>
                </a:rPr>
                <a:t> 1</a:t>
              </a:r>
              <a:r>
                <a:rPr lang="fr-BE" sz="1400" b="0" i="0" dirty="0">
                  <a:solidFill>
                    <a:srgbClr val="000000"/>
                  </a:solidFill>
                  <a:effectLst/>
                  <a:latin typeface="Lato"/>
                </a:rPr>
                <a:t>​</a:t>
              </a:r>
              <a:endParaRPr lang="fr-BE" sz="800" b="0" i="0" dirty="0">
                <a:solidFill>
                  <a:srgbClr val="000000"/>
                </a:solidFill>
                <a:effectLst/>
                <a:latin typeface="Lato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F20079A-9294-B767-C04D-98C50DE24B66}"/>
                </a:ext>
              </a:extLst>
            </p:cNvPr>
            <p:cNvSpPr txBox="1"/>
            <p:nvPr/>
          </p:nvSpPr>
          <p:spPr>
            <a:xfrm>
              <a:off x="3715671" y="1425968"/>
              <a:ext cx="5011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sz="1400" dirty="0" err="1">
                  <a:latin typeface="Lato"/>
                  <a:ea typeface="Lato"/>
                  <a:cs typeface="Lato"/>
                </a:rPr>
                <a:t>O</a:t>
              </a:r>
              <a:r>
                <a:rPr lang="en-US" sz="1400" dirty="0" err="1">
                  <a:solidFill>
                    <a:schemeClr val="tx1"/>
                  </a:solidFill>
                  <a:latin typeface="Lato"/>
                  <a:ea typeface="Lato"/>
                  <a:cs typeface="Lato"/>
                </a:rPr>
                <a:t>pleiding</a:t>
              </a:r>
              <a:r>
                <a:rPr lang="en-US" sz="1400" dirty="0">
                  <a:solidFill>
                    <a:schemeClr val="tx1"/>
                  </a:solidFill>
                  <a:latin typeface="Lato"/>
                  <a:ea typeface="Lato"/>
                  <a:cs typeface="Lato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Lato"/>
                  <a:ea typeface="Lato"/>
                  <a:cs typeface="Lato"/>
                </a:rPr>
                <a:t>en</a:t>
              </a:r>
              <a:r>
                <a:rPr lang="en-US" sz="1400" dirty="0">
                  <a:solidFill>
                    <a:schemeClr val="tx1"/>
                  </a:solidFill>
                  <a:latin typeface="Lato"/>
                  <a:ea typeface="Lato"/>
                  <a:cs typeface="Lato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Lato"/>
                  <a:ea typeface="Lato"/>
                  <a:cs typeface="Lato"/>
                </a:rPr>
                <a:t>informatie</a:t>
              </a:r>
              <a:endParaRPr lang="nl-BE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endParaRP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5D9E4-B882-57A4-EF7D-96219D8A4F73}"/>
              </a:ext>
            </a:extLst>
          </p:cNvPr>
          <p:cNvSpPr txBox="1"/>
          <p:nvPr/>
        </p:nvSpPr>
        <p:spPr>
          <a:xfrm>
            <a:off x="3715671" y="2213367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Sectoraal</a:t>
            </a:r>
            <a:r>
              <a:rPr lang="en-US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bewustzijn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​</a:t>
            </a:r>
            <a:r>
              <a:rPr lang="nl-NL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Bewustmaking door spel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Bewustmaking</a:t>
            </a:r>
            <a:r>
              <a:rPr lang="en-US" sz="1400" dirty="0">
                <a:latin typeface="Lato"/>
                <a:ea typeface="Lato"/>
                <a:cs typeface="Lato"/>
              </a:rPr>
              <a:t> over de Cloud</a:t>
            </a:r>
            <a:endParaRPr lang="nl-BE" sz="1400" b="0" dirty="0"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Financiële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steun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30990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dirty="0">
                <a:latin typeface="Lato"/>
                <a:ea typeface="Lato"/>
                <a:cs typeface="Lato"/>
              </a:rPr>
              <a:t>Audit, persoonlijke ondersteuning en verbetering van interne cyberbeveiliging 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57ADE080-8653-BB62-D0C6-A730B6253D60}"/>
              </a:ext>
            </a:extLst>
          </p:cNvPr>
          <p:cNvSpPr/>
          <p:nvPr/>
        </p:nvSpPr>
        <p:spPr>
          <a:xfrm>
            <a:off x="1694622" y="203915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1EE61BCE-3EFE-D936-473F-E730705FEA57}"/>
              </a:ext>
            </a:extLst>
          </p:cNvPr>
          <p:cNvSpPr/>
          <p:nvPr/>
        </p:nvSpPr>
        <p:spPr>
          <a:xfrm>
            <a:off x="3134245" y="204109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4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B6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US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Opleiding</a:t>
            </a: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informatie</a:t>
            </a:r>
            <a:endParaRPr lang="nl-BE" sz="3200" b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BE" sz="1400" dirty="0">
                <a:latin typeface="Lato"/>
              </a:rPr>
              <a:t> 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E6ADFA9-8E11-3B29-03C6-8705AE7A88C4}"/>
              </a:ext>
            </a:extLst>
          </p:cNvPr>
          <p:cNvSpPr txBox="1"/>
          <p:nvPr/>
        </p:nvSpPr>
        <p:spPr>
          <a:xfrm>
            <a:off x="2828421" y="2421159"/>
            <a:ext cx="9036423" cy="38933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Learn.Secure.Repeat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Op maat gemaakte workshops en individuele </a:t>
            </a:r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coachingsessies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voor het MKB met advies en best </a:t>
            </a:r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practices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om de operationele continuïteit te waarborgen en te testen.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Consortium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2"/>
              </a:rPr>
              <a:t>Learn.Secure.Repeat</a:t>
            </a:r>
            <a:r>
              <a:rPr lang="fr-BE" sz="1200" dirty="0">
                <a:hlinkClick r:id="rId2"/>
              </a:rPr>
              <a:t> | </a:t>
            </a:r>
            <a:r>
              <a:rPr lang="fr-BE" sz="1200" dirty="0" err="1">
                <a:hlinkClick r:id="rId2"/>
              </a:rPr>
              <a:t>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sz="7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Online training gericht op menselijk gedrag om de cyberveiligheid van individuen en bedrijven te verbeteren.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3"/>
              </a:rPr>
              <a:t>Psybersafe</a:t>
            </a:r>
            <a:r>
              <a:rPr lang="fr-BE" sz="1200" dirty="0">
                <a:hlinkClick r:id="rId3"/>
              </a:rPr>
              <a:t>: </a:t>
            </a:r>
            <a:r>
              <a:rPr lang="fr-BE" sz="1200" dirty="0" err="1">
                <a:hlinkClick r:id="rId3"/>
              </a:rPr>
              <a:t>gedragsveranderende</a:t>
            </a:r>
            <a:r>
              <a:rPr lang="fr-BE" sz="1200" dirty="0">
                <a:hlinkClick r:id="rId3"/>
              </a:rPr>
              <a:t> online cyber </a:t>
            </a:r>
            <a:r>
              <a:rPr lang="fr-BE" sz="1200" dirty="0" err="1">
                <a:hlinkClick r:id="rId3"/>
              </a:rPr>
              <a:t>security</a:t>
            </a:r>
            <a:r>
              <a:rPr lang="fr-BE" sz="1200" dirty="0">
                <a:hlinkClick r:id="rId3"/>
              </a:rPr>
              <a:t> training | </a:t>
            </a:r>
            <a:r>
              <a:rPr lang="fr-BE" sz="1200" dirty="0" err="1">
                <a:hlinkClick r:id="rId3"/>
              </a:rPr>
              <a:t>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Blended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learning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-aanpak met interactieve online training en live </a:t>
            </a:r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webinars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om ondernemers te helpen hun cyberweerbaarheid te versterken.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Opleiding cyberweerbaarheid voor ondernemers | cybersecurity</a:t>
            </a: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 descr="CWF">
            <a:extLst>
              <a:ext uri="{FF2B5EF4-FFF2-40B4-BE49-F238E27FC236}">
                <a16:creationId xmlns:a16="http://schemas.microsoft.com/office/drawing/2014/main" id="{4C6EA046-98F8-FCDE-1DBB-B242834A6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1" y="2316077"/>
            <a:ext cx="2122954" cy="12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87F28F-0053-BBD6-2CA4-212F9AF51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2" y="3730999"/>
            <a:ext cx="2572103" cy="11071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B79D67-BC4D-5E40-9897-F78040F7D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56" y="5324551"/>
            <a:ext cx="2212601" cy="7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B6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US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Opleiding</a:t>
            </a: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</a:t>
            </a: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informatie</a:t>
            </a:r>
            <a:endParaRPr lang="nl-BE" sz="3200" b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BE" sz="1400" dirty="0">
                <a:latin typeface="Lato"/>
              </a:rPr>
              <a:t> 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E6ADFA9-8E11-3B29-03C6-8705AE7A88C4}"/>
              </a:ext>
            </a:extLst>
          </p:cNvPr>
          <p:cNvSpPr txBox="1"/>
          <p:nvPr/>
        </p:nvSpPr>
        <p:spPr>
          <a:xfrm>
            <a:off x="2924175" y="2470077"/>
            <a:ext cx="8633274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ORG2CS : Praktische tools en hulpmiddelen om mkb-bedrijven te helpen hun cyberbeveiligingsniveau te verbeteren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nl-NL" sz="1200" dirty="0">
                <a:hlinkClick r:id="rId3"/>
              </a:rPr>
              <a:t>ORG2CS maakt cyberbeveiliging toegankelijk | 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BeCyberSafe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bewustmaking van detailhandelaren op het gebied van e-commerce cyberbeveiliging via </a:t>
            </a:r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webinars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podcasts en een naslagwerk, toegankelijk via een speciaal platform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4"/>
              </a:rPr>
              <a:t>BeCyberSafe</a:t>
            </a:r>
            <a:r>
              <a:rPr lang="fr-BE" sz="1200" dirty="0">
                <a:hlinkClick r:id="rId4"/>
              </a:rPr>
              <a:t> | </a:t>
            </a:r>
            <a:r>
              <a:rPr lang="fr-BE" sz="1200" dirty="0" err="1">
                <a:hlinkClick r:id="rId4"/>
              </a:rPr>
              <a:t>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CyberWeek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een week vol cyberveiligheidstrainingen voor het mkb, met online trainingen die beschikbaar zijn op de website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5"/>
              </a:rPr>
              <a:t>Cyber Week | </a:t>
            </a:r>
            <a:r>
              <a:rPr lang="fr-BE" sz="1200" dirty="0" err="1">
                <a:hlinkClick r:id="rId5"/>
              </a:rPr>
              <a:t>cybersecurity</a:t>
            </a: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E0EAC5-5B7B-6ACE-5D03-B750FFF43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4" y="2052268"/>
            <a:ext cx="2540302" cy="15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yndicat Neutre pour Indépendants (SNI) | hub.info">
            <a:extLst>
              <a:ext uri="{FF2B5EF4-FFF2-40B4-BE49-F238E27FC236}">
                <a16:creationId xmlns:a16="http://schemas.microsoft.com/office/drawing/2014/main" id="{560E6D97-81DB-665F-588C-98AC7E45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1" y="4156914"/>
            <a:ext cx="1531532" cy="6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éléchargements | IFAPME">
            <a:extLst>
              <a:ext uri="{FF2B5EF4-FFF2-40B4-BE49-F238E27FC236}">
                <a16:creationId xmlns:a16="http://schemas.microsoft.com/office/drawing/2014/main" id="{A85A92FF-4071-99FA-1D19-53F6A350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4" y="5148173"/>
            <a:ext cx="2281778" cy="11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ecom">
            <a:extLst>
              <a:ext uri="{FF2B5EF4-FFF2-40B4-BE49-F238E27FC236}">
                <a16:creationId xmlns:a16="http://schemas.microsoft.com/office/drawing/2014/main" id="{1718F010-F6B4-E737-AE9E-74AC63B5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6" y="3708181"/>
            <a:ext cx="1412267" cy="5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114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3B9CA2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3B9CA2"/>
                </a:solidFill>
                <a:effectLst/>
                <a:latin typeface="Lato"/>
              </a:rPr>
              <a:t> 3​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7030A0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7030A0"/>
                </a:solidFill>
                <a:effectLst/>
                <a:latin typeface="Lato"/>
              </a:rPr>
              <a:t> 4​</a:t>
            </a:r>
            <a:endParaRPr lang="fr-BE" sz="600" b="0" i="0" dirty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41B7EA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41B7EA"/>
                </a:solidFill>
                <a:effectLst/>
                <a:latin typeface="Lato"/>
              </a:rPr>
              <a:t> 5​</a:t>
            </a:r>
            <a:endParaRPr lang="fr-BE" sz="600" b="0" i="0" dirty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Categorie</a:t>
            </a:r>
            <a:r>
              <a:rPr lang="fr-BE" sz="1400" b="0" i="0" dirty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 6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E635A6A2-67F0-683A-6ECF-AF0AD8D0B1C4}"/>
              </a:ext>
            </a:extLst>
          </p:cNvPr>
          <p:cNvSpPr/>
          <p:nvPr/>
        </p:nvSpPr>
        <p:spPr>
          <a:xfrm>
            <a:off x="3134245" y="1263172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580FA35C-D7A3-A6EB-499F-BC955F3758D5}"/>
              </a:ext>
            </a:extLst>
          </p:cNvPr>
          <p:cNvSpPr/>
          <p:nvPr/>
        </p:nvSpPr>
        <p:spPr>
          <a:xfrm>
            <a:off x="1694623" y="1264380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3B3EB-691B-9CE1-FE5F-82156D4B6C40}"/>
              </a:ext>
            </a:extLst>
          </p:cNvPr>
          <p:cNvSpPr txBox="1"/>
          <p:nvPr/>
        </p:nvSpPr>
        <p:spPr>
          <a:xfrm>
            <a:off x="1105965" y="143864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5B9F61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5B9F61"/>
                </a:solidFill>
                <a:effectLst/>
                <a:latin typeface="Lato"/>
              </a:rPr>
              <a:t> 1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20079A-9294-B767-C04D-98C50DE24B66}"/>
              </a:ext>
            </a:extLst>
          </p:cNvPr>
          <p:cNvSpPr txBox="1"/>
          <p:nvPr/>
        </p:nvSpPr>
        <p:spPr>
          <a:xfrm>
            <a:off x="3715671" y="1425968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O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pleiding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informatie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2BABD87-45B8-533C-6C07-EE8E57DEC890}"/>
              </a:ext>
            </a:extLst>
          </p:cNvPr>
          <p:cNvGrpSpPr/>
          <p:nvPr/>
        </p:nvGrpSpPr>
        <p:grpSpPr>
          <a:xfrm>
            <a:off x="1105964" y="2039152"/>
            <a:ext cx="9936684" cy="648610"/>
            <a:chOff x="1105964" y="2039152"/>
            <a:chExt cx="9936684" cy="648610"/>
          </a:xfrm>
        </p:grpSpPr>
        <p:sp>
          <p:nvSpPr>
            <p:cNvPr id="21" name="Flèche : pentagone 20">
              <a:extLst>
                <a:ext uri="{FF2B5EF4-FFF2-40B4-BE49-F238E27FC236}">
                  <a16:creationId xmlns:a16="http://schemas.microsoft.com/office/drawing/2014/main" id="{57ADE080-8653-BB62-D0C6-A730B6253D60}"/>
                </a:ext>
              </a:extLst>
            </p:cNvPr>
            <p:cNvSpPr/>
            <p:nvPr/>
          </p:nvSpPr>
          <p:spPr>
            <a:xfrm>
              <a:off x="1694622" y="2039152"/>
              <a:ext cx="1291473" cy="646666"/>
            </a:xfrm>
            <a:prstGeom prst="homePlate">
              <a:avLst/>
            </a:prstGeom>
            <a:solidFill>
              <a:srgbClr val="F5C2AD"/>
            </a:solidFill>
            <a:ln w="9525" cap="flat" cmpd="sng" algn="ctr">
              <a:solidFill>
                <a:srgbClr val="E872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" name="Flèche : chevron 25">
              <a:extLst>
                <a:ext uri="{FF2B5EF4-FFF2-40B4-BE49-F238E27FC236}">
                  <a16:creationId xmlns:a16="http://schemas.microsoft.com/office/drawing/2014/main" id="{1EE61BCE-3EFE-D936-473F-E730705FEA57}"/>
                </a:ext>
              </a:extLst>
            </p:cNvPr>
            <p:cNvSpPr/>
            <p:nvPr/>
          </p:nvSpPr>
          <p:spPr>
            <a:xfrm>
              <a:off x="3134245" y="2041096"/>
              <a:ext cx="7908403" cy="646666"/>
            </a:xfrm>
            <a:prstGeom prst="chevron">
              <a:avLst/>
            </a:prstGeom>
            <a:solidFill>
              <a:srgbClr val="F5C2AD"/>
            </a:solidFill>
            <a:ln w="9525" cap="flat" cmpd="sng" algn="ctr">
              <a:solidFill>
                <a:srgbClr val="E872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C484E8C-4C02-BF1E-F775-DAA8D74EEE51}"/>
                </a:ext>
              </a:extLst>
            </p:cNvPr>
            <p:cNvSpPr txBox="1"/>
            <p:nvPr/>
          </p:nvSpPr>
          <p:spPr>
            <a:xfrm>
              <a:off x="1105964" y="2213487"/>
              <a:ext cx="2318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fr-BE" sz="1400" b="0" i="0" dirty="0" err="1">
                  <a:solidFill>
                    <a:srgbClr val="E87244"/>
                  </a:solidFill>
                  <a:effectLst/>
                  <a:latin typeface="Lato"/>
                </a:rPr>
                <a:t>Categorie</a:t>
              </a:r>
              <a:r>
                <a:rPr lang="fr-BE" sz="1400" b="0" i="0" dirty="0">
                  <a:solidFill>
                    <a:srgbClr val="E87244"/>
                  </a:solidFill>
                  <a:effectLst/>
                  <a:latin typeface="Lato"/>
                </a:rPr>
                <a:t> 2</a:t>
              </a:r>
              <a:r>
                <a:rPr lang="fr-BE" sz="1400" b="0" i="0" dirty="0">
                  <a:solidFill>
                    <a:srgbClr val="000000"/>
                  </a:solidFill>
                  <a:effectLst/>
                  <a:latin typeface="Lato"/>
                </a:rPr>
                <a:t>​</a:t>
              </a:r>
              <a:endParaRPr lang="fr-BE" sz="800" b="0" i="0" dirty="0">
                <a:solidFill>
                  <a:srgbClr val="000000"/>
                </a:solidFill>
                <a:effectLst/>
                <a:latin typeface="Lato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C65D9E4-B882-57A4-EF7D-96219D8A4F73}"/>
                </a:ext>
              </a:extLst>
            </p:cNvPr>
            <p:cNvSpPr txBox="1"/>
            <p:nvPr/>
          </p:nvSpPr>
          <p:spPr>
            <a:xfrm>
              <a:off x="3715671" y="2213367"/>
              <a:ext cx="5011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sz="1400" b="0" dirty="0" err="1">
                  <a:solidFill>
                    <a:srgbClr val="000000"/>
                  </a:solidFill>
                  <a:effectLst/>
                  <a:latin typeface="Lato"/>
                  <a:ea typeface="Lato"/>
                  <a:cs typeface="Lato"/>
                </a:rPr>
                <a:t>Sectoraal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Lato"/>
                  <a:ea typeface="Lato"/>
                  <a:cs typeface="Lato"/>
                </a:rPr>
                <a:t> </a:t>
              </a:r>
              <a:r>
                <a:rPr lang="en-US" sz="1400" b="0" dirty="0" err="1">
                  <a:solidFill>
                    <a:srgbClr val="000000"/>
                  </a:solidFill>
                  <a:effectLst/>
                  <a:latin typeface="Lato"/>
                  <a:ea typeface="Lato"/>
                  <a:cs typeface="Lato"/>
                </a:rPr>
                <a:t>bewustzijn</a:t>
              </a:r>
              <a:endParaRPr lang="nl-BE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endParaRP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Bewustmaking door spel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Bewustmaking</a:t>
            </a:r>
            <a:r>
              <a:rPr lang="en-US" sz="1400" dirty="0">
                <a:latin typeface="Lato"/>
                <a:ea typeface="Lato"/>
                <a:cs typeface="Lato"/>
              </a:rPr>
              <a:t> over de Cloud</a:t>
            </a:r>
            <a:endParaRPr lang="nl-BE" sz="1400" b="0" dirty="0"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Financiële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steun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30990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dirty="0">
                <a:latin typeface="Lato"/>
                <a:ea typeface="Lato"/>
                <a:cs typeface="Lato"/>
              </a:rPr>
              <a:t>Audit, persoonlijke ondersteuning en verbetering van interne cyberbeveiliging 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8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F5C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Sectoraal</a:t>
            </a:r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bewustzijn</a:t>
            </a:r>
            <a:endParaRPr lang="fr-BE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AC6DBE-347D-D367-B0E4-FFAA7EB30AC6}"/>
              </a:ext>
            </a:extLst>
          </p:cNvPr>
          <p:cNvSpPr txBox="1"/>
          <p:nvPr/>
        </p:nvSpPr>
        <p:spPr>
          <a:xfrm>
            <a:off x="3124200" y="2601309"/>
            <a:ext cx="856297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Bewustmaking van onafhankelijke pers en boekhandels aan de hand van een interactieve website en sectorspecifieke communicatie.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nl-NL" sz="1200" dirty="0">
                <a:hlinkClick r:id="rId3"/>
              </a:rPr>
              <a:t>Bewustmaking van perswinkeliers over cyberbeveiliging | cybersecurity</a:t>
            </a:r>
            <a:endParaRPr lang="nl-NL" sz="12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CyberActive</a:t>
            </a:r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: opleidingen, video's en didactische middelen om de transitie naar Industrie 4.0 in de maakindustrie te beveiligen en de ontwikkeling van digitale diensten (SaaS) te ondersteunen.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fr-BE" sz="1200" dirty="0" err="1">
                <a:hlinkClick r:id="rId4"/>
              </a:rPr>
              <a:t>CyberActive</a:t>
            </a:r>
            <a:r>
              <a:rPr lang="fr-BE" sz="1200" dirty="0">
                <a:hlinkClick r:id="rId4"/>
              </a:rPr>
              <a:t> | </a:t>
            </a:r>
            <a:r>
              <a:rPr lang="fr-BE" sz="1200" dirty="0" err="1">
                <a:hlinkClick r:id="rId4"/>
              </a:rPr>
              <a:t>cybersecurity</a:t>
            </a:r>
            <a:endParaRPr lang="nl-NL" sz="12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Voorstel voor een verbetertraject in cybersecurity en brochures voor de notariële en bouwsector, gepresenteerd tijdens </a:t>
            </a:r>
            <a:r>
              <a:rPr lang="nl-NL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webinars</a:t>
            </a:r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fr-BE" sz="1200" dirty="0">
                <a:hlinkClick r:id="rId5"/>
              </a:rPr>
              <a:t>Boost </a:t>
            </a:r>
            <a:r>
              <a:rPr lang="fr-BE" sz="1200" dirty="0" err="1">
                <a:hlinkClick r:id="rId5"/>
              </a:rPr>
              <a:t>kosteloos</a:t>
            </a:r>
            <a:r>
              <a:rPr lang="fr-BE" sz="1200" dirty="0">
                <a:hlinkClick r:id="rId5"/>
              </a:rPr>
              <a:t> </a:t>
            </a:r>
            <a:r>
              <a:rPr lang="fr-BE" sz="1200" dirty="0" err="1">
                <a:hlinkClick r:id="rId5"/>
              </a:rPr>
              <a:t>jouw</a:t>
            </a:r>
            <a:r>
              <a:rPr lang="fr-BE" sz="1200" dirty="0">
                <a:hlinkClick r:id="rId5"/>
              </a:rPr>
              <a:t> </a:t>
            </a:r>
            <a:r>
              <a:rPr lang="fr-BE" sz="1200" dirty="0" err="1">
                <a:hlinkClick r:id="rId5"/>
              </a:rPr>
              <a:t>cybersecurity</a:t>
            </a:r>
            <a:r>
              <a:rPr lang="fr-BE" sz="1200" dirty="0">
                <a:hlinkClick r:id="rId5"/>
              </a:rPr>
              <a:t>: </a:t>
            </a:r>
            <a:r>
              <a:rPr lang="fr-BE" sz="1200" dirty="0" err="1">
                <a:hlinkClick r:id="rId5"/>
              </a:rPr>
              <a:t>Traject</a:t>
            </a:r>
            <a:r>
              <a:rPr lang="fr-BE" sz="1200" dirty="0">
                <a:hlinkClick r:id="rId5"/>
              </a:rPr>
              <a:t> </a:t>
            </a:r>
            <a:r>
              <a:rPr lang="fr-BE" sz="1200" dirty="0" err="1">
                <a:hlinkClick r:id="rId5"/>
              </a:rPr>
              <a:t>voor</a:t>
            </a:r>
            <a:r>
              <a:rPr lang="fr-BE" sz="1200" dirty="0">
                <a:hlinkClick r:id="rId5"/>
              </a:rPr>
              <a:t> </a:t>
            </a:r>
            <a:r>
              <a:rPr lang="fr-BE" sz="1200" dirty="0" err="1">
                <a:hlinkClick r:id="rId5"/>
              </a:rPr>
              <a:t>verbetering</a:t>
            </a:r>
            <a:r>
              <a:rPr lang="fr-BE" sz="1200" dirty="0">
                <a:hlinkClick r:id="rId5"/>
              </a:rPr>
              <a:t> en </a:t>
            </a:r>
            <a:r>
              <a:rPr lang="fr-BE" sz="1200" dirty="0" err="1">
                <a:hlinkClick r:id="rId5"/>
              </a:rPr>
              <a:t>Casestudy</a:t>
            </a:r>
            <a:r>
              <a:rPr lang="fr-BE" sz="1200" dirty="0">
                <a:hlinkClick r:id="rId5"/>
              </a:rPr>
              <a:t> </a:t>
            </a:r>
            <a:r>
              <a:rPr lang="fr-BE" sz="1200" dirty="0" err="1">
                <a:hlinkClick r:id="rId5"/>
              </a:rPr>
              <a:t>Gids</a:t>
            </a:r>
            <a:r>
              <a:rPr lang="fr-BE" sz="1200" dirty="0">
                <a:hlinkClick r:id="rId5"/>
              </a:rPr>
              <a:t>! | </a:t>
            </a:r>
            <a:r>
              <a:rPr lang="fr-BE" sz="1200" dirty="0" err="1">
                <a:hlinkClick r:id="rId5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pic>
        <p:nvPicPr>
          <p:cNvPr id="4100" name="Picture 4" descr="Prodipresse ASBL | Défense des libraires francophones | Rue des Guilllemins  139, Liège">
            <a:extLst>
              <a:ext uri="{FF2B5EF4-FFF2-40B4-BE49-F238E27FC236}">
                <a16:creationId xmlns:a16="http://schemas.microsoft.com/office/drawing/2014/main" id="{B98714E6-383C-0024-F84D-9AABDBBE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1" y="2394809"/>
            <a:ext cx="2820521" cy="10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6DC3DDE-A8A0-58CB-47FD-DD23259CA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11" y="5267563"/>
            <a:ext cx="2377748" cy="849999"/>
          </a:xfrm>
          <a:prstGeom prst="rect">
            <a:avLst/>
          </a:prstGeom>
        </p:spPr>
      </p:pic>
      <p:pic>
        <p:nvPicPr>
          <p:cNvPr id="4" name="Picture 2" descr="SIRRIS | Plastiwin">
            <a:extLst>
              <a:ext uri="{FF2B5EF4-FFF2-40B4-BE49-F238E27FC236}">
                <a16:creationId xmlns:a16="http://schemas.microsoft.com/office/drawing/2014/main" id="{1C910AD2-C266-B2AF-92DE-673A8C0A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3831461"/>
            <a:ext cx="1337271" cy="10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4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F5C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Sectoraal</a:t>
            </a:r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bewustzijn</a:t>
            </a:r>
            <a:endParaRPr lang="fr-BE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929632-F8B3-8312-F965-8A205B52A04A}"/>
              </a:ext>
            </a:extLst>
          </p:cNvPr>
          <p:cNvSpPr txBox="1"/>
          <p:nvPr/>
        </p:nvSpPr>
        <p:spPr>
          <a:xfrm>
            <a:off x="2936705" y="2424243"/>
            <a:ext cx="864457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Bewustmaking van de bouwsector via video's, </a:t>
            </a:r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webinars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en artikelen, met uitleg over de juiste beveiligingsmaatregelen.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nl-NL" sz="1200" dirty="0">
                <a:hlinkClick r:id="rId2"/>
              </a:rPr>
              <a:t>Bouwunie helpt je om samen te bouwen aan je digitale veiligheid | 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Interactieve opleiding in meerdere modules voor de bouwsector.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nl-NL" sz="1200" dirty="0">
                <a:hlinkClick r:id="rId3"/>
              </a:rPr>
              <a:t>Volg gratis een opleiding in cyberveiligheid! | 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Ontwikkeling van een stapsgewijs traject om de cyberveiligheid van kmo’s in de bouw- en vastgoedsector te verbeteren.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nl-NL" sz="1200" dirty="0">
                <a:hlinkClick r:id="rId4"/>
              </a:rPr>
              <a:t>Cyberbeveiliging: bouw samen met ons een solide cyberbeveiliging. | cybersecurity</a:t>
            </a:r>
            <a:endParaRPr lang="fr-BE" sz="12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pic>
        <p:nvPicPr>
          <p:cNvPr id="5124" name="Picture 4" descr="FABA-FEGC - Infosteel">
            <a:extLst>
              <a:ext uri="{FF2B5EF4-FFF2-40B4-BE49-F238E27FC236}">
                <a16:creationId xmlns:a16="http://schemas.microsoft.com/office/drawing/2014/main" id="{E2C91AF7-BB5A-F657-963C-BCE5B5D9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4" y="3719208"/>
            <a:ext cx="2633382" cy="12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ucces@Bouw - het inspiratiefestival voor bouwprofessionals">
            <a:extLst>
              <a:ext uri="{FF2B5EF4-FFF2-40B4-BE49-F238E27FC236}">
                <a16:creationId xmlns:a16="http://schemas.microsoft.com/office/drawing/2014/main" id="{8B019B85-F225-CF80-5CBE-4BE4CA663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5" y="2245317"/>
            <a:ext cx="2225488" cy="12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ccueil - BENOR">
            <a:extLst>
              <a:ext uri="{FF2B5EF4-FFF2-40B4-BE49-F238E27FC236}">
                <a16:creationId xmlns:a16="http://schemas.microsoft.com/office/drawing/2014/main" id="{2BB8B4FA-0950-300F-8E7B-A7691D7E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" y="5449289"/>
            <a:ext cx="2766376" cy="8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solidFill>
            <a:srgbClr val="B0E0E2"/>
          </a:solidFill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solidFill>
            <a:srgbClr val="B0E0E2"/>
          </a:solidFill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484E8C-4C02-BF1E-F775-DAA8D74EEE51}"/>
              </a:ext>
            </a:extLst>
          </p:cNvPr>
          <p:cNvSpPr txBox="1"/>
          <p:nvPr/>
        </p:nvSpPr>
        <p:spPr>
          <a:xfrm>
            <a:off x="1105964" y="221348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E87244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E87244"/>
                </a:solidFill>
                <a:effectLst/>
                <a:latin typeface="Lato"/>
              </a:rPr>
              <a:t> 2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3B9CA2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3B9CA2"/>
                </a:solidFill>
                <a:effectLst/>
                <a:latin typeface="Lato"/>
              </a:rPr>
              <a:t> 3​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7030A0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7030A0"/>
                </a:solidFill>
                <a:effectLst/>
                <a:latin typeface="Lato"/>
              </a:rPr>
              <a:t> 4​</a:t>
            </a:r>
            <a:endParaRPr lang="fr-BE" sz="600" b="0" i="0" dirty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41B7EA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41B7EA"/>
                </a:solidFill>
                <a:effectLst/>
                <a:latin typeface="Lato"/>
              </a:rPr>
              <a:t> 5​</a:t>
            </a:r>
            <a:endParaRPr lang="fr-BE" sz="600" b="0" i="0" dirty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Categorie</a:t>
            </a:r>
            <a:r>
              <a:rPr lang="fr-BE" sz="1400" b="0" i="0" dirty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 6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E635A6A2-67F0-683A-6ECF-AF0AD8D0B1C4}"/>
              </a:ext>
            </a:extLst>
          </p:cNvPr>
          <p:cNvSpPr/>
          <p:nvPr/>
        </p:nvSpPr>
        <p:spPr>
          <a:xfrm>
            <a:off x="3134245" y="1263172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580FA35C-D7A3-A6EB-499F-BC955F3758D5}"/>
              </a:ext>
            </a:extLst>
          </p:cNvPr>
          <p:cNvSpPr/>
          <p:nvPr/>
        </p:nvSpPr>
        <p:spPr>
          <a:xfrm>
            <a:off x="1694623" y="1264380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3B3EB-691B-9CE1-FE5F-82156D4B6C40}"/>
              </a:ext>
            </a:extLst>
          </p:cNvPr>
          <p:cNvSpPr txBox="1"/>
          <p:nvPr/>
        </p:nvSpPr>
        <p:spPr>
          <a:xfrm>
            <a:off x="1105965" y="143864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5B9F61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5B9F61"/>
                </a:solidFill>
                <a:effectLst/>
                <a:latin typeface="Lato"/>
              </a:rPr>
              <a:t> 1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20079A-9294-B767-C04D-98C50DE24B66}"/>
              </a:ext>
            </a:extLst>
          </p:cNvPr>
          <p:cNvSpPr txBox="1"/>
          <p:nvPr/>
        </p:nvSpPr>
        <p:spPr>
          <a:xfrm>
            <a:off x="3715671" y="1425968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O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pleiding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informatie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5D9E4-B882-57A4-EF7D-96219D8A4F73}"/>
              </a:ext>
            </a:extLst>
          </p:cNvPr>
          <p:cNvSpPr txBox="1"/>
          <p:nvPr/>
        </p:nvSpPr>
        <p:spPr>
          <a:xfrm>
            <a:off x="3715671" y="2213367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Sectoraal</a:t>
            </a:r>
            <a:r>
              <a:rPr lang="en-US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bewustzijn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b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Bewustmaking door spel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400" dirty="0" err="1">
                <a:latin typeface="Lato"/>
                <a:ea typeface="Lato"/>
                <a:cs typeface="Lato"/>
              </a:rPr>
              <a:t>Bewustmaking</a:t>
            </a:r>
            <a:r>
              <a:rPr lang="en-US" sz="1400" dirty="0">
                <a:latin typeface="Lato"/>
                <a:ea typeface="Lato"/>
                <a:cs typeface="Lato"/>
              </a:rPr>
              <a:t> over de Cloud</a:t>
            </a:r>
            <a:endParaRPr lang="nl-BE" sz="1400" b="0" dirty="0"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Financiële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steun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30990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00" dirty="0">
                <a:latin typeface="Lato"/>
                <a:ea typeface="Lato"/>
                <a:cs typeface="Lato"/>
              </a:rPr>
              <a:t>Audit, persoonlijke ondersteuning en verbetering van interne cyberbeveiliging </a:t>
            </a:r>
            <a:endParaRPr lang="nl-BE" sz="1400" b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57ADE080-8653-BB62-D0C6-A730B6253D60}"/>
              </a:ext>
            </a:extLst>
          </p:cNvPr>
          <p:cNvSpPr/>
          <p:nvPr/>
        </p:nvSpPr>
        <p:spPr>
          <a:xfrm>
            <a:off x="1694622" y="203915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1EE61BCE-3EFE-D936-473F-E730705FEA57}"/>
              </a:ext>
            </a:extLst>
          </p:cNvPr>
          <p:cNvSpPr/>
          <p:nvPr/>
        </p:nvSpPr>
        <p:spPr>
          <a:xfrm>
            <a:off x="3134245" y="204109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1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B0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Bewustmaking</a:t>
            </a:r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door</a:t>
            </a:r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spel</a:t>
            </a:r>
            <a:endParaRPr lang="fr-BE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63B2BB-6185-5523-949D-70552304AAE5}"/>
              </a:ext>
            </a:extLst>
          </p:cNvPr>
          <p:cNvSpPr txBox="1"/>
          <p:nvPr/>
        </p:nvSpPr>
        <p:spPr>
          <a:xfrm>
            <a:off x="2842977" y="2581996"/>
            <a:ext cx="8747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Een ludieke benadering van cyberbeveiliging, online en op evenementen, om gewenst gedrag aan te leren en te testen en tegelijkertijd tools voor cyberbeveiliging te introduceren.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2"/>
              </a:rPr>
              <a:t>CYBER EMERGENCY COACH, </a:t>
            </a:r>
            <a:r>
              <a:rPr lang="fr-BE" sz="1200" dirty="0" err="1">
                <a:hlinkClick r:id="rId2"/>
              </a:rPr>
              <a:t>een</a:t>
            </a:r>
            <a:r>
              <a:rPr lang="fr-BE" sz="1200" dirty="0">
                <a:hlinkClick r:id="rId2"/>
              </a:rPr>
              <a:t> cyber-</a:t>
            </a:r>
            <a:r>
              <a:rPr lang="fr-BE" sz="1200" dirty="0" err="1">
                <a:hlinkClick r:id="rId2"/>
              </a:rPr>
              <a:t>serieus</a:t>
            </a:r>
            <a:r>
              <a:rPr lang="fr-BE" sz="1200" dirty="0">
                <a:hlinkClick r:id="rId2"/>
              </a:rPr>
              <a:t> </a:t>
            </a:r>
            <a:r>
              <a:rPr lang="fr-BE" sz="1200" dirty="0" err="1">
                <a:hlinkClick r:id="rId2"/>
              </a:rPr>
              <a:t>spel</a:t>
            </a:r>
            <a:r>
              <a:rPr lang="fr-BE" sz="1200" dirty="0">
                <a:hlinkClick r:id="rId2"/>
              </a:rPr>
              <a:t>! | </a:t>
            </a:r>
            <a:r>
              <a:rPr lang="fr-BE" sz="1200" dirty="0" err="1">
                <a:hlinkClick r:id="rId2"/>
              </a:rPr>
              <a:t>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Workshops om de cyberweerbaarheid van het mkb te verbeteren: crisisoefeningen en gamificatietraining in een escape room.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nl-NL" sz="1200" dirty="0">
                <a:hlinkClick r:id="rId3"/>
              </a:rPr>
              <a:t>Maak je bedrijf bewust van cyberveiligheid! | cybersecurity</a:t>
            </a:r>
            <a:endParaRPr lang="nl-NL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nl-NL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CyberFresque</a:t>
            </a:r>
            <a:r>
              <a:rPr lang="nl-NL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: Een leuke workshop om cyberbeveiligingsconcepten te verkennen aan de hand van oorzaak en gevolg, om de belangrijkste problemen en hun oplossingen te begrijpen, in de vorm van een redeneerspel.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4"/>
              </a:rPr>
              <a:t>CyberFresque</a:t>
            </a:r>
            <a:r>
              <a:rPr lang="fr-BE" sz="1200" dirty="0">
                <a:hlinkClick r:id="rId4"/>
              </a:rPr>
              <a:t>: </a:t>
            </a:r>
            <a:r>
              <a:rPr lang="fr-BE" sz="1200" dirty="0" err="1">
                <a:hlinkClick r:id="rId4"/>
              </a:rPr>
              <a:t>ontdek</a:t>
            </a:r>
            <a:r>
              <a:rPr lang="fr-BE" sz="1200" dirty="0">
                <a:hlinkClick r:id="rId4"/>
              </a:rPr>
              <a:t> de </a:t>
            </a:r>
            <a:r>
              <a:rPr lang="fr-BE" sz="1200" dirty="0" err="1">
                <a:hlinkClick r:id="rId4"/>
              </a:rPr>
              <a:t>wereld</a:t>
            </a:r>
            <a:r>
              <a:rPr lang="fr-BE" sz="1200" dirty="0">
                <a:hlinkClick r:id="rId4"/>
              </a:rPr>
              <a:t> van </a:t>
            </a:r>
            <a:r>
              <a:rPr lang="fr-BE" sz="1200" dirty="0" err="1">
                <a:hlinkClick r:id="rId4"/>
              </a:rPr>
              <a:t>cyberbeveiliging</a:t>
            </a:r>
            <a:r>
              <a:rPr lang="fr-BE" sz="1200" dirty="0">
                <a:hlinkClick r:id="rId4"/>
              </a:rPr>
              <a:t> | </a:t>
            </a:r>
            <a:r>
              <a:rPr lang="fr-BE" sz="1200" dirty="0" err="1">
                <a:hlinkClick r:id="rId4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6146" name="Picture 2" descr="NVISO Logo Square – NVISO Labs">
            <a:extLst>
              <a:ext uri="{FF2B5EF4-FFF2-40B4-BE49-F238E27FC236}">
                <a16:creationId xmlns:a16="http://schemas.microsoft.com/office/drawing/2014/main" id="{24702905-153E-7525-544E-6630A908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2" y="2006439"/>
            <a:ext cx="2084947" cy="139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ffres d'emploi - Join HeadMind Partners">
            <a:extLst>
              <a:ext uri="{FF2B5EF4-FFF2-40B4-BE49-F238E27FC236}">
                <a16:creationId xmlns:a16="http://schemas.microsoft.com/office/drawing/2014/main" id="{B6D62C30-2523-F9D5-E55B-F910FDE0E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" y="4651446"/>
            <a:ext cx="2816093" cy="6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62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287B4A673154890B039BE2B7611F0" ma:contentTypeVersion="18" ma:contentTypeDescription="Create a new document." ma:contentTypeScope="" ma:versionID="c58f285d51529d52a43fac8362248ce2">
  <xsd:schema xmlns:xsd="http://www.w3.org/2001/XMLSchema" xmlns:xs="http://www.w3.org/2001/XMLSchema" xmlns:p="http://schemas.microsoft.com/office/2006/metadata/properties" xmlns:ns2="d8084b93-14f8-4d7d-8605-df906fcbc542" xmlns:ns3="8d23ed12-139d-4056-a688-d840d3c019e0" xmlns:ns4="8ba5e147-f473-4b48-ad3b-27920609ae74" targetNamespace="http://schemas.microsoft.com/office/2006/metadata/properties" ma:root="true" ma:fieldsID="aedb638f7d9c9d544cefc3c6c6bbf767" ns2:_="" ns3:_="" ns4:_="">
    <xsd:import namespace="d8084b93-14f8-4d7d-8605-df906fcbc542"/>
    <xsd:import namespace="8d23ed12-139d-4056-a688-d840d3c019e0"/>
    <xsd:import namespace="8ba5e147-f473-4b48-ad3b-27920609ae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84b93-14f8-4d7d-8605-df906fcbc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3ed12-139d-4056-a688-d840d3c019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5e147-f473-4b48-ad3b-27920609ae7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c354b41-362e-4896-8faa-e64f92ad8d71}" ma:internalName="TaxCatchAll" ma:showField="CatchAllData" ma:web="8ba5e147-f473-4b48-ad3b-27920609ae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084b93-14f8-4d7d-8605-df906fcbc542">
      <Terms xmlns="http://schemas.microsoft.com/office/infopath/2007/PartnerControls"/>
    </lcf76f155ced4ddcb4097134ff3c332f>
    <TaxCatchAll xmlns="8ba5e147-f473-4b48-ad3b-27920609ae74" xsi:nil="true"/>
  </documentManagement>
</p:properties>
</file>

<file path=customXml/itemProps1.xml><?xml version="1.0" encoding="utf-8"?>
<ds:datastoreItem xmlns:ds="http://schemas.openxmlformats.org/officeDocument/2006/customXml" ds:itemID="{2FD11951-21A7-46A8-9405-8436497F36A1}">
  <ds:schemaRefs>
    <ds:schemaRef ds:uri="8ba5e147-f473-4b48-ad3b-27920609ae74"/>
    <ds:schemaRef ds:uri="8d23ed12-139d-4056-a688-d840d3c019e0"/>
    <ds:schemaRef ds:uri="d8084b93-14f8-4d7d-8605-df906fcbc5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19D2F7-E406-4FB6-BC3F-AA8964F1E9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215E92-4C4C-40DE-888C-82D76FC33141}">
  <ds:schemaRefs>
    <ds:schemaRef ds:uri="8ba5e147-f473-4b48-ad3b-27920609ae74"/>
    <ds:schemaRef ds:uri="8d23ed12-139d-4056-a688-d840d3c019e0"/>
    <ds:schemaRef ds:uri="d8084b93-14f8-4d7d-8605-df906fcbc5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66c008a4-b565-49a9-93c9-c1e64cad2e11}" enabled="0" method="" siteId="{66c008a4-b565-49a9-93c9-c1e64cad2e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5937</TotalTime>
  <Words>1235</Words>
  <Application>Microsoft Office PowerPoint</Application>
  <PresentationFormat>Grand écran</PresentationFormat>
  <Paragraphs>189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Lato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Carpiaux (FOD Economie - SPF Economie)</dc:creator>
  <cp:lastModifiedBy>Chloé Carpiaux (FOD Economie - SPF Economie)</cp:lastModifiedBy>
  <cp:revision>2</cp:revision>
  <dcterms:created xsi:type="dcterms:W3CDTF">2024-10-02T14:14:20Z</dcterms:created>
  <dcterms:modified xsi:type="dcterms:W3CDTF">2025-05-07T14:06:32Z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0x010100BDD287B4A673154890B039BE2B7611F0</vt:lpwstr>
  </property>
  <property fmtid="{D5CDD505-2E9C-101B-9397-08002B2CF9AE}" pid="3" name="MediaServiceImageTags">
    <vt:lpwstr/>
  </property>
</Properties>
</file>